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6E1"/>
    <a:srgbClr val="2194F3"/>
    <a:srgbClr val="3981F5"/>
    <a:srgbClr val="2071F4"/>
    <a:srgbClr val="0C7BD6"/>
    <a:srgbClr val="0567DD"/>
    <a:srgbClr val="009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8857" autoAdjust="0"/>
  </p:normalViewPr>
  <p:slideViewPr>
    <p:cSldViewPr snapToGrid="0">
      <p:cViewPr>
        <p:scale>
          <a:sx n="123" d="100"/>
          <a:sy n="123" d="100"/>
        </p:scale>
        <p:origin x="-12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A8F05-5DAF-40E1-9762-A119C143E0B3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4A24A-FF24-4298-B0B2-8262DA491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4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4A24A-FF24-4298-B0B2-8262DA4915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64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4A24A-FF24-4298-B0B2-8262DA4915D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64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4A24A-FF24-4298-B0B2-8262DA4915D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64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4A24A-FF24-4298-B0B2-8262DA4915D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64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4A24A-FF24-4298-B0B2-8262DA4915D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64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4A24A-FF24-4298-B0B2-8262DA4915D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64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4A24A-FF24-4298-B0B2-8262DA4915D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64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4A24A-FF24-4298-B0B2-8262DA4915D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64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033B-8017-41F8-B3ED-B93136BA883D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344D-EED2-47DD-A513-33145ACB4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700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033B-8017-41F8-B3ED-B93136BA883D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344D-EED2-47DD-A513-33145ACB4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95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033B-8017-41F8-B3ED-B93136BA883D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344D-EED2-47DD-A513-33145ACB4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77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033B-8017-41F8-B3ED-B93136BA883D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344D-EED2-47DD-A513-33145ACB4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50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033B-8017-41F8-B3ED-B93136BA883D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344D-EED2-47DD-A513-33145ACB4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622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033B-8017-41F8-B3ED-B93136BA883D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344D-EED2-47DD-A513-33145ACB4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7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033B-8017-41F8-B3ED-B93136BA883D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344D-EED2-47DD-A513-33145ACB4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32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033B-8017-41F8-B3ED-B93136BA883D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344D-EED2-47DD-A513-33145ACB4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033B-8017-41F8-B3ED-B93136BA883D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344D-EED2-47DD-A513-33145ACB4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18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033B-8017-41F8-B3ED-B93136BA883D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344D-EED2-47DD-A513-33145ACB4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85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033B-8017-41F8-B3ED-B93136BA883D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344D-EED2-47DD-A513-33145ACB4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53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2033B-8017-41F8-B3ED-B93136BA883D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7344D-EED2-47DD-A513-33145ACB4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92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&#1092;&#1074;&#1084;@pr-internet.ru" TargetMode="External"/><Relationship Id="rId4" Type="http://schemas.openxmlformats.org/officeDocument/2006/relationships/hyperlink" Target="mailto:adv@pr-internet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&#1092;&#1074;&#1084;@pr-internet.ru" TargetMode="External"/><Relationship Id="rId5" Type="http://schemas.openxmlformats.org/officeDocument/2006/relationships/hyperlink" Target="mailto:adv@pr-internet.ru" TargetMode="External"/><Relationship Id="rId4" Type="http://schemas.openxmlformats.org/officeDocument/2006/relationships/hyperlink" Target="http://www.pr-interne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9057" y="2323081"/>
            <a:ext cx="778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rebuchet MS" panose="020B0603020202020204" pitchFamily="34" charset="0"/>
              </a:rPr>
              <a:t>Интернет-портал</a:t>
            </a:r>
            <a:r>
              <a:rPr lang="en-US" b="1" dirty="0" smtClean="0">
                <a:latin typeface="Trebuchet MS" panose="020B0603020202020204" pitchFamily="34" charset="0"/>
              </a:rPr>
              <a:t> </a:t>
            </a:r>
            <a:r>
              <a:rPr lang="ru-RU" b="1" dirty="0" smtClean="0">
                <a:latin typeface="Trebuchet MS" panose="020B0603020202020204" pitchFamily="34" charset="0"/>
              </a:rPr>
              <a:t>о</a:t>
            </a:r>
            <a:r>
              <a:rPr lang="en-US" b="1" dirty="0" smtClean="0">
                <a:latin typeface="Trebuchet MS" panose="020B0603020202020204" pitchFamily="34" charset="0"/>
              </a:rPr>
              <a:t> </a:t>
            </a:r>
            <a:r>
              <a:rPr lang="ru-RU" b="1" dirty="0" smtClean="0">
                <a:latin typeface="Trebuchet MS" panose="020B0603020202020204" pitchFamily="34" charset="0"/>
              </a:rPr>
              <a:t>пластической хирургии</a:t>
            </a:r>
            <a:endParaRPr lang="ru-RU" b="1" dirty="0">
              <a:latin typeface="Trebuchet MS" panose="020B0603020202020204" pitchFamily="34" charset="0"/>
            </a:endParaRPr>
          </a:p>
        </p:txBody>
      </p:sp>
      <p:pic>
        <p:nvPicPr>
          <p:cNvPr id="1028" name="Picture 4" descr="C:\Users\lmihail\Desktop\r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556" y="1122078"/>
            <a:ext cx="5118972" cy="102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741" y="4145734"/>
            <a:ext cx="3779770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Trebuchet MS" panose="020B0603020202020204" pitchFamily="34" charset="0"/>
              </a:rPr>
              <a:t>Менеджер по рекламе</a:t>
            </a:r>
            <a:r>
              <a:rPr lang="en-US" sz="1050" dirty="0" smtClean="0">
                <a:latin typeface="Trebuchet MS" panose="020B0603020202020204" pitchFamily="34" charset="0"/>
              </a:rPr>
              <a:t> </a:t>
            </a:r>
          </a:p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ЗОРКОВА ИРИНА</a:t>
            </a:r>
            <a:endParaRPr lang="en-US" sz="2400" b="1" dirty="0" smtClean="0"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600" b="1" u="sng" dirty="0" err="1" smtClean="0">
                <a:solidFill>
                  <a:srgbClr val="0156E1"/>
                </a:solidFill>
                <a:latin typeface="Trebuchet MS" panose="020B0603020202020204" pitchFamily="34" charset="0"/>
                <a:hlinkClick r:id="rId4"/>
              </a:rPr>
              <a:t>adv</a:t>
            </a:r>
            <a:r>
              <a:rPr lang="ru-RU" sz="1600" b="1" u="sng" dirty="0" smtClean="0">
                <a:solidFill>
                  <a:srgbClr val="0156E1"/>
                </a:solidFill>
                <a:latin typeface="Trebuchet MS" panose="020B0603020202020204" pitchFamily="34" charset="0"/>
                <a:hlinkClick r:id="rId4"/>
              </a:rPr>
              <a:t>@</a:t>
            </a:r>
            <a:r>
              <a:rPr lang="en-US" sz="1600" b="1" u="sng" dirty="0" err="1" smtClean="0">
                <a:solidFill>
                  <a:srgbClr val="0156E1"/>
                </a:solidFill>
                <a:latin typeface="Trebuchet MS" panose="020B0603020202020204" pitchFamily="34" charset="0"/>
                <a:hlinkClick r:id="rId4"/>
              </a:rPr>
              <a:t>ruplastika</a:t>
            </a:r>
            <a:r>
              <a:rPr lang="ru-RU" sz="1600" b="1" u="sng" dirty="0" smtClean="0">
                <a:solidFill>
                  <a:srgbClr val="0156E1"/>
                </a:solidFill>
                <a:latin typeface="Trebuchet MS" panose="020B0603020202020204" pitchFamily="34" charset="0"/>
                <a:hlinkClick r:id="rId4"/>
              </a:rPr>
              <a:t>.</a:t>
            </a:r>
            <a:r>
              <a:rPr lang="ru-RU" sz="1600" b="1" u="sng" dirty="0" err="1" smtClean="0">
                <a:solidFill>
                  <a:srgbClr val="0156E1"/>
                </a:solidFill>
                <a:latin typeface="Trebuchet MS" panose="020B0603020202020204" pitchFamily="34" charset="0"/>
                <a:hlinkClick r:id="rId4"/>
              </a:rPr>
              <a:t>ru</a:t>
            </a:r>
            <a:endParaRPr lang="en-US" sz="1600" b="1" u="sng" dirty="0" smtClean="0">
              <a:solidFill>
                <a:srgbClr val="0156E1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200" dirty="0" smtClean="0">
                <a:latin typeface="Trebuchet MS" panose="020B0603020202020204" pitchFamily="34" charset="0"/>
              </a:rPr>
              <a:t>+7 (</a:t>
            </a:r>
            <a:r>
              <a:rPr lang="en-US" sz="1200" dirty="0" smtClean="0">
                <a:latin typeface="Trebuchet MS" panose="020B0603020202020204" pitchFamily="34" charset="0"/>
              </a:rPr>
              <a:t>495</a:t>
            </a:r>
            <a:r>
              <a:rPr lang="ru-RU" sz="1200" dirty="0" smtClean="0">
                <a:latin typeface="Trebuchet MS" panose="020B0603020202020204" pitchFamily="34" charset="0"/>
              </a:rPr>
              <a:t>) </a:t>
            </a:r>
            <a:r>
              <a:rPr lang="en-US" b="1" dirty="0" smtClean="0">
                <a:latin typeface="Trebuchet MS" panose="020B0603020202020204" pitchFamily="34" charset="0"/>
              </a:rPr>
              <a:t>988-76-07</a:t>
            </a:r>
            <a:endParaRPr lang="ru-RU" b="1" dirty="0" smtClean="0"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5515" y="4145734"/>
            <a:ext cx="3779770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Trebuchet MS" panose="020B0603020202020204" pitchFamily="34" charset="0"/>
              </a:rPr>
              <a:t>Руководитель проекта</a:t>
            </a:r>
            <a:endParaRPr lang="en-US" sz="1050" dirty="0" smtClean="0">
              <a:latin typeface="Trebuchet MS" panose="020B0603020202020204" pitchFamily="34" charset="0"/>
            </a:endParaRPr>
          </a:p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ЦАРАПКИН СЕРГЕЙ</a:t>
            </a:r>
            <a:endParaRPr lang="en-US" sz="2400" b="1" dirty="0" smtClean="0"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600" b="1" u="sng" dirty="0" err="1" smtClean="0">
                <a:solidFill>
                  <a:srgbClr val="0156E1"/>
                </a:solidFill>
                <a:latin typeface="Trebuchet MS" panose="020B0603020202020204" pitchFamily="34" charset="0"/>
                <a:hlinkClick r:id="rId5"/>
              </a:rPr>
              <a:t>adv</a:t>
            </a:r>
            <a:r>
              <a:rPr lang="ru-RU" sz="1600" b="1" u="sng" dirty="0" smtClean="0">
                <a:solidFill>
                  <a:srgbClr val="0156E1"/>
                </a:solidFill>
                <a:latin typeface="Trebuchet MS" panose="020B0603020202020204" pitchFamily="34" charset="0"/>
                <a:hlinkClick r:id="rId5"/>
              </a:rPr>
              <a:t>@pr-internet.ru</a:t>
            </a:r>
            <a:endParaRPr lang="en-US" sz="1600" b="1" u="sng" dirty="0" smtClean="0">
              <a:solidFill>
                <a:srgbClr val="0156E1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200" dirty="0" smtClean="0">
                <a:latin typeface="Trebuchet MS" panose="020B0603020202020204" pitchFamily="34" charset="0"/>
              </a:rPr>
              <a:t>+7 (916) </a:t>
            </a:r>
            <a:r>
              <a:rPr lang="ru-RU" b="1" dirty="0" smtClean="0">
                <a:latin typeface="Trebuchet MS" panose="020B0603020202020204" pitchFamily="34" charset="0"/>
              </a:rPr>
              <a:t>210</a:t>
            </a:r>
            <a:r>
              <a:rPr lang="en-US" b="1" dirty="0" smtClean="0">
                <a:latin typeface="Trebuchet MS" panose="020B0603020202020204" pitchFamily="34" charset="0"/>
              </a:rPr>
              <a:t>-7</a:t>
            </a:r>
            <a:r>
              <a:rPr lang="ru-RU" b="1" dirty="0" smtClean="0">
                <a:latin typeface="Trebuchet MS" panose="020B0603020202020204" pitchFamily="34" charset="0"/>
              </a:rPr>
              <a:t>0</a:t>
            </a:r>
            <a:r>
              <a:rPr lang="en-US" b="1" dirty="0" smtClean="0">
                <a:latin typeface="Trebuchet MS" panose="020B0603020202020204" pitchFamily="34" charset="0"/>
              </a:rPr>
              <a:t>-</a:t>
            </a:r>
            <a:r>
              <a:rPr lang="ru-RU" b="1" dirty="0" smtClean="0">
                <a:latin typeface="Trebuchet MS" panose="020B0603020202020204" pitchFamily="34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23235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4885" y="1931089"/>
            <a:ext cx="2454875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b="1" dirty="0" smtClean="0">
                <a:solidFill>
                  <a:srgbClr val="0156E1"/>
                </a:solidFill>
                <a:latin typeface="Trebuchet MS" panose="020B0603020202020204" pitchFamily="34" charset="0"/>
              </a:rPr>
              <a:t>RUPLASTIKA</a:t>
            </a:r>
            <a:r>
              <a:rPr lang="ru-RU" sz="1100" dirty="0" smtClean="0">
                <a:solidFill>
                  <a:srgbClr val="0156E1"/>
                </a:solidFill>
                <a:latin typeface="Trebuchet MS" panose="020B0603020202020204" pitchFamily="34" charset="0"/>
              </a:rPr>
              <a:t> </a:t>
            </a:r>
            <a:endParaRPr lang="en-US" sz="1100" dirty="0" smtClean="0">
              <a:solidFill>
                <a:srgbClr val="0156E1"/>
              </a:solidFill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r>
              <a:rPr lang="ru-RU" sz="1050" dirty="0" smtClean="0">
                <a:latin typeface="Trebuchet MS" panose="020B0603020202020204" pitchFamily="34" charset="0"/>
              </a:rPr>
              <a:t>— Интернет-журнала основанный с 2006 года, посвященный пластической хирургии и косметологии. Наша задача - предоставить посетителям максимум информации по пластическим операциям, клиникам и новым технологиям красоты.</a:t>
            </a:r>
            <a:endParaRPr lang="en-US" sz="1050" dirty="0" smtClean="0"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endParaRPr lang="en-US" sz="1050" dirty="0" smtClean="0"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endParaRPr lang="en-US" sz="1050" dirty="0" smtClean="0"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r>
              <a:rPr lang="en-US" sz="1600" b="1" dirty="0" smtClean="0">
                <a:solidFill>
                  <a:srgbClr val="0156E1"/>
                </a:solidFill>
                <a:latin typeface="Trebuchet MS" panose="020B0603020202020204" pitchFamily="34" charset="0"/>
              </a:rPr>
              <a:t>RUPLASTIKA</a:t>
            </a:r>
          </a:p>
          <a:p>
            <a:pPr>
              <a:lnSpc>
                <a:spcPts val="1600"/>
              </a:lnSpc>
            </a:pPr>
            <a:r>
              <a:rPr lang="ru-RU" sz="1600" b="1" dirty="0" smtClean="0">
                <a:latin typeface="Trebuchet MS" panose="020B0603020202020204" pitchFamily="34" charset="0"/>
              </a:rPr>
              <a:t>ОПЕРАЦИИ</a:t>
            </a:r>
            <a:endParaRPr lang="en-US" sz="1600" b="1" dirty="0" smtClean="0"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r>
              <a:rPr lang="ru-RU" sz="1050" dirty="0" smtClean="0">
                <a:latin typeface="Trebuchet MS" panose="020B0603020202020204" pitchFamily="34" charset="0"/>
              </a:rPr>
              <a:t>Каталог самых распространенных пластических операций с фотографиями пациентов "до" и "после". Показания и противопоказания к операциям.</a:t>
            </a:r>
            <a:endParaRPr lang="en-US" sz="1050" dirty="0" smtClean="0"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endParaRPr lang="ru-RU" sz="1050" dirty="0" smtClean="0">
              <a:latin typeface="Trebuchet MS" panose="020B060302020202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5914765" y="386571"/>
            <a:ext cx="2660823" cy="887739"/>
            <a:chOff x="5914765" y="386571"/>
            <a:chExt cx="2660823" cy="887739"/>
          </a:xfrm>
        </p:grpSpPr>
        <p:sp>
          <p:nvSpPr>
            <p:cNvPr id="7" name="TextBox 6"/>
            <p:cNvSpPr txBox="1"/>
            <p:nvPr/>
          </p:nvSpPr>
          <p:spPr>
            <a:xfrm>
              <a:off x="5914765" y="864967"/>
              <a:ext cx="2660823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30" b="1" dirty="0" smtClean="0"/>
                <a:t>Интернет-портал</a:t>
              </a:r>
              <a:r>
                <a:rPr lang="en-US" sz="1030" b="1" dirty="0" smtClean="0"/>
                <a:t> </a:t>
              </a:r>
              <a:r>
                <a:rPr lang="ru-RU" sz="1030" b="1" dirty="0" smtClean="0"/>
                <a:t>о</a:t>
              </a:r>
              <a:r>
                <a:rPr lang="en-US" sz="1030" b="1" dirty="0" smtClean="0"/>
                <a:t> </a:t>
              </a:r>
              <a:r>
                <a:rPr lang="ru-RU" sz="1030" b="1" dirty="0" smtClean="0"/>
                <a:t>пластической хирургии</a:t>
              </a:r>
              <a:endParaRPr lang="en-US" sz="1030" b="1" dirty="0" smtClean="0"/>
            </a:p>
            <a:p>
              <a:r>
                <a:rPr kumimoji="0" lang="en-US" altLang="ru-RU" sz="1030" b="1" i="0" u="sng" strike="noStrike" cap="none" normalizeH="0" baseline="0" dirty="0" smtClean="0">
                  <a:ln>
                    <a:noFill/>
                  </a:ln>
                  <a:solidFill>
                    <a:srgbClr val="3981F5"/>
                  </a:solidFill>
                  <a:effectLst/>
                  <a:latin typeface="Trebuchet MS" panose="020B0603020202020204" pitchFamily="34" charset="0"/>
                </a:rPr>
                <a:t>www.ruplastika.ru</a:t>
              </a:r>
              <a:endParaRPr lang="ru-RU" sz="1030" b="1" dirty="0"/>
            </a:p>
          </p:txBody>
        </p:sp>
        <p:pic>
          <p:nvPicPr>
            <p:cNvPr id="1028" name="Picture 4" descr="C:\Users\lmihail\Desktop\rp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3622" y="386571"/>
              <a:ext cx="2059459" cy="413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3237470" y="1931089"/>
            <a:ext cx="2454875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600" b="1" dirty="0">
                <a:solidFill>
                  <a:srgbClr val="0156E1"/>
                </a:solidFill>
                <a:latin typeface="Trebuchet MS" panose="020B0603020202020204" pitchFamily="34" charset="0"/>
              </a:rPr>
              <a:t>RUPLASTIKA</a:t>
            </a:r>
            <a:endParaRPr lang="en-US" sz="1600" b="1" dirty="0" smtClean="0">
              <a:solidFill>
                <a:srgbClr val="0156E1"/>
              </a:solidFill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r>
              <a:rPr lang="ru-RU" sz="1600" b="1" dirty="0" smtClean="0">
                <a:latin typeface="Trebuchet MS" panose="020B0603020202020204" pitchFamily="34" charset="0"/>
              </a:rPr>
              <a:t>НОВОСТИ</a:t>
            </a:r>
            <a:endParaRPr lang="en-US" sz="1600" b="1" dirty="0" smtClean="0"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r>
              <a:rPr lang="ru-RU" sz="1050" dirty="0" smtClean="0">
                <a:latin typeface="Trebuchet MS" panose="020B0603020202020204" pitchFamily="34" charset="0"/>
              </a:rPr>
              <a:t>Новости от ведущих клиник и известных людей - звезд эстрады и политиков - отважившихся на пластическую операцию.</a:t>
            </a:r>
            <a:endParaRPr lang="en-US" sz="1050" dirty="0" smtClean="0"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endParaRPr lang="en-US" sz="1050" dirty="0" smtClean="0"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endParaRPr lang="en-US" sz="1050" dirty="0" smtClean="0"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r>
              <a:rPr lang="en-US" sz="1600" b="1" dirty="0">
                <a:solidFill>
                  <a:srgbClr val="0156E1"/>
                </a:solidFill>
                <a:latin typeface="Trebuchet MS" panose="020B0603020202020204" pitchFamily="34" charset="0"/>
              </a:rPr>
              <a:t>RUPLASTIKA</a:t>
            </a:r>
            <a:endParaRPr lang="en-US" sz="1600" b="1" dirty="0" smtClean="0">
              <a:solidFill>
                <a:srgbClr val="0156E1"/>
              </a:solidFill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r>
              <a:rPr lang="ru-RU" sz="1600" b="1" dirty="0" smtClean="0">
                <a:latin typeface="Trebuchet MS" panose="020B0603020202020204" pitchFamily="34" charset="0"/>
              </a:rPr>
              <a:t>ИСТОРИИ</a:t>
            </a:r>
            <a:endParaRPr lang="en-US" dirty="0" smtClean="0"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r>
              <a:rPr lang="ru-RU" sz="1050" dirty="0" smtClean="0">
                <a:latin typeface="Trebuchet MS" panose="020B0603020202020204" pitchFamily="34" charset="0"/>
              </a:rPr>
              <a:t>Истории, присланные простыми пациентами, пожалуй, лучший способ, чтобы взвесить все "за" и "против" пластической хирургии. Что сделать, чтобы избежать недобросовестных врачей? Когда стоит делать операцию и как отважиться на это? Ответы на эти вопросы и личный опыт пациентов Вы найдете в историях наших посетителей.</a:t>
            </a:r>
          </a:p>
          <a:p>
            <a:pPr>
              <a:lnSpc>
                <a:spcPts val="1600"/>
              </a:lnSpc>
            </a:pPr>
            <a:endParaRPr lang="ru-RU" sz="1050" dirty="0" smtClean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4766" y="1931224"/>
            <a:ext cx="2556942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600" b="1" dirty="0">
                <a:solidFill>
                  <a:srgbClr val="0156E1"/>
                </a:solidFill>
                <a:latin typeface="Trebuchet MS" panose="020B0603020202020204" pitchFamily="34" charset="0"/>
              </a:rPr>
              <a:t>RUPLASTIKA</a:t>
            </a:r>
            <a:endParaRPr lang="en-US" sz="1600" b="1" dirty="0" smtClean="0">
              <a:solidFill>
                <a:srgbClr val="0156E1"/>
              </a:solidFill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r>
              <a:rPr lang="ru-RU" sz="1600" b="1" dirty="0" smtClean="0">
                <a:latin typeface="Trebuchet MS" panose="020B0603020202020204" pitchFamily="34" charset="0"/>
              </a:rPr>
              <a:t>РЕЙТИНГ</a:t>
            </a:r>
            <a:r>
              <a:rPr lang="ru-RU" sz="1050" dirty="0" smtClean="0">
                <a:latin typeface="Trebuchet MS" panose="020B0603020202020204" pitchFamily="34" charset="0"/>
              </a:rPr>
              <a:t> </a:t>
            </a:r>
            <a:endParaRPr lang="en-US" sz="1050" dirty="0" smtClean="0"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r>
              <a:rPr lang="ru-RU" sz="1050" dirty="0" smtClean="0">
                <a:latin typeface="Trebuchet MS" panose="020B0603020202020204" pitchFamily="34" charset="0"/>
              </a:rPr>
              <a:t>Главное преимущество портала - рейтинг и отзывы о клиниках, создаваемые самими посетителями. Информация "из первых рук" от реальных пациентов помогает оценить плюсы и минусы клиник и сделать оптимальный выбор вне зависимости от рекламных обещаний.</a:t>
            </a:r>
          </a:p>
          <a:p>
            <a:pPr>
              <a:lnSpc>
                <a:spcPts val="1600"/>
              </a:lnSpc>
            </a:pPr>
            <a:endParaRPr lang="en-US" sz="1600" b="1" dirty="0" smtClean="0">
              <a:solidFill>
                <a:srgbClr val="0156E1"/>
              </a:solidFill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endParaRPr lang="en-US" sz="1600" b="1" dirty="0">
              <a:solidFill>
                <a:srgbClr val="0156E1"/>
              </a:solidFill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r>
              <a:rPr lang="en-US" sz="1600" b="1" dirty="0">
                <a:solidFill>
                  <a:srgbClr val="0156E1"/>
                </a:solidFill>
                <a:latin typeface="Trebuchet MS" panose="020B0603020202020204" pitchFamily="34" charset="0"/>
              </a:rPr>
              <a:t>RUPLASTIKA</a:t>
            </a:r>
            <a:endParaRPr lang="en-US" sz="1600" b="1" dirty="0" smtClean="0">
              <a:solidFill>
                <a:srgbClr val="0156E1"/>
              </a:solidFill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r>
              <a:rPr lang="ru-RU" sz="1600" b="1" dirty="0" smtClean="0">
                <a:latin typeface="Trebuchet MS" panose="020B0603020202020204" pitchFamily="34" charset="0"/>
              </a:rPr>
              <a:t>КОНСУЛЬТАЦИИ</a:t>
            </a:r>
            <a:endParaRPr lang="en-US" sz="1600" b="1" dirty="0" smtClean="0"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</a:pPr>
            <a:r>
              <a:rPr lang="ru-RU" sz="1050" dirty="0" smtClean="0">
                <a:latin typeface="Trebuchet MS" panose="020B0603020202020204" pitchFamily="34" charset="0"/>
              </a:rPr>
              <a:t>Есть вопрос, но не хочется идти на консультацию к врачу? Задайте свои вопросы профессионалам в рубрике "Консультации </a:t>
            </a:r>
            <a:r>
              <a:rPr lang="ru-RU" sz="1050" dirty="0" err="1" smtClean="0">
                <a:latin typeface="Trebuchet MS" panose="020B0603020202020204" pitchFamily="34" charset="0"/>
              </a:rPr>
              <a:t>online</a:t>
            </a:r>
            <a:r>
              <a:rPr lang="ru-RU" sz="1050" dirty="0" smtClean="0">
                <a:latin typeface="Trebuchet MS" panose="020B0603020202020204" pitchFamily="34" charset="0"/>
              </a:rPr>
              <a:t>" и получите ответ, не отходя от компьютера.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84884" y="387181"/>
            <a:ext cx="3834713" cy="1351006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4000" b="1" dirty="0" smtClean="0">
                <a:latin typeface="Trebuchet MS" panose="020B0603020202020204" pitchFamily="34" charset="0"/>
              </a:rPr>
              <a:t>ОПИСАНИЕ ПРОЕКТА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1436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4885" y="1585100"/>
            <a:ext cx="369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rebuchet MS" panose="020B0603020202020204" pitchFamily="34" charset="0"/>
              </a:rPr>
              <a:t>более </a:t>
            </a:r>
            <a:r>
              <a:rPr lang="ru-RU" sz="2000" b="1" dirty="0" smtClean="0">
                <a:solidFill>
                  <a:srgbClr val="0156E1"/>
                </a:solidFill>
                <a:latin typeface="Trebuchet MS" panose="020B0603020202020204" pitchFamily="34" charset="0"/>
              </a:rPr>
              <a:t>70 000 </a:t>
            </a:r>
            <a:endParaRPr lang="en-US" sz="1600" b="1" dirty="0" smtClean="0">
              <a:solidFill>
                <a:srgbClr val="0156E1"/>
              </a:solidFill>
              <a:latin typeface="Trebuchet MS" panose="020B0603020202020204" pitchFamily="34" charset="0"/>
            </a:endParaRPr>
          </a:p>
          <a:p>
            <a:r>
              <a:rPr lang="ru-RU" sz="1600" dirty="0" smtClean="0">
                <a:latin typeface="Trebuchet MS" panose="020B0603020202020204" pitchFamily="34" charset="0"/>
              </a:rPr>
              <a:t>посетителей в месяц</a:t>
            </a:r>
            <a:endParaRPr lang="en-US" sz="1600" dirty="0" smtClean="0">
              <a:latin typeface="Trebuchet MS" panose="020B0603020202020204" pitchFamily="34" charset="0"/>
            </a:endParaRPr>
          </a:p>
          <a:p>
            <a:endParaRPr lang="ru-RU" sz="1600" dirty="0" smtClean="0">
              <a:latin typeface="Trebuchet MS" panose="020B0603020202020204" pitchFamily="34" charset="0"/>
            </a:endParaRPr>
          </a:p>
          <a:p>
            <a:r>
              <a:rPr lang="ru-RU" sz="1600" dirty="0" smtClean="0">
                <a:latin typeface="Trebuchet MS" panose="020B0603020202020204" pitchFamily="34" charset="0"/>
              </a:rPr>
              <a:t>более </a:t>
            </a:r>
            <a:r>
              <a:rPr lang="ru-RU" sz="2000" b="1" dirty="0" smtClean="0">
                <a:solidFill>
                  <a:srgbClr val="0156E1"/>
                </a:solidFill>
                <a:latin typeface="Trebuchet MS" panose="020B0603020202020204" pitchFamily="34" charset="0"/>
              </a:rPr>
              <a:t>200 000</a:t>
            </a:r>
            <a:endParaRPr lang="en-US" sz="2000" b="1" dirty="0" smtClean="0">
              <a:solidFill>
                <a:srgbClr val="0156E1"/>
              </a:solidFill>
              <a:latin typeface="Trebuchet MS" panose="020B0603020202020204" pitchFamily="34" charset="0"/>
            </a:endParaRPr>
          </a:p>
          <a:p>
            <a:r>
              <a:rPr lang="ru-RU" sz="1600" dirty="0" smtClean="0">
                <a:latin typeface="Trebuchet MS" panose="020B0603020202020204" pitchFamily="34" charset="0"/>
              </a:rPr>
              <a:t>просмотров в месяц</a:t>
            </a:r>
            <a:endParaRPr lang="ru-RU" sz="1000" dirty="0" smtClean="0">
              <a:latin typeface="Trebuchet MS" panose="020B0603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914765" y="386571"/>
            <a:ext cx="2660823" cy="887739"/>
            <a:chOff x="5914765" y="386571"/>
            <a:chExt cx="2660823" cy="887739"/>
          </a:xfrm>
        </p:grpSpPr>
        <p:sp>
          <p:nvSpPr>
            <p:cNvPr id="7" name="TextBox 6"/>
            <p:cNvSpPr txBox="1"/>
            <p:nvPr/>
          </p:nvSpPr>
          <p:spPr>
            <a:xfrm>
              <a:off x="5914765" y="864967"/>
              <a:ext cx="2660823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30" b="1" dirty="0" smtClean="0"/>
                <a:t>Интернет-портал</a:t>
              </a:r>
              <a:r>
                <a:rPr lang="en-US" sz="1030" b="1" dirty="0" smtClean="0"/>
                <a:t> </a:t>
              </a:r>
              <a:r>
                <a:rPr lang="ru-RU" sz="1030" b="1" dirty="0" smtClean="0"/>
                <a:t>о</a:t>
              </a:r>
              <a:r>
                <a:rPr lang="en-US" sz="1030" b="1" dirty="0" smtClean="0"/>
                <a:t> </a:t>
              </a:r>
              <a:r>
                <a:rPr lang="ru-RU" sz="1030" b="1" dirty="0" smtClean="0"/>
                <a:t>пластической хирургии</a:t>
              </a:r>
              <a:endParaRPr lang="en-US" sz="1030" b="1" dirty="0" smtClean="0"/>
            </a:p>
            <a:p>
              <a:r>
                <a:rPr kumimoji="0" lang="en-US" altLang="ru-RU" sz="1030" b="1" i="0" u="sng" strike="noStrike" cap="none" normalizeH="0" baseline="0" dirty="0" smtClean="0">
                  <a:ln>
                    <a:noFill/>
                  </a:ln>
                  <a:solidFill>
                    <a:srgbClr val="3981F5"/>
                  </a:solidFill>
                  <a:effectLst/>
                  <a:latin typeface="Trebuchet MS" panose="020B0603020202020204" pitchFamily="34" charset="0"/>
                </a:rPr>
                <a:t>www.ruplastika.ru</a:t>
              </a:r>
              <a:endParaRPr lang="ru-RU" sz="1030" b="1" dirty="0"/>
            </a:p>
          </p:txBody>
        </p:sp>
        <p:pic>
          <p:nvPicPr>
            <p:cNvPr id="1028" name="Picture 4" descr="C:\Users\lmihail\Desktop\rp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3622" y="386571"/>
              <a:ext cx="2059459" cy="413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84884" y="230659"/>
            <a:ext cx="4983893" cy="135100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latin typeface="Trebuchet MS" panose="020B0603020202020204" pitchFamily="34" charset="0"/>
              </a:rPr>
              <a:t>СТАТИСТИКА </a:t>
            </a:r>
            <a:r>
              <a:rPr lang="en-US" sz="4000" b="1" dirty="0" smtClean="0">
                <a:latin typeface="Trebuchet MS" panose="020B0603020202020204" pitchFamily="34" charset="0"/>
              </a:rPr>
              <a:t/>
            </a:r>
            <a:br>
              <a:rPr lang="en-US" sz="4000" b="1" dirty="0" smtClean="0">
                <a:latin typeface="Trebuchet MS" panose="020B0603020202020204" pitchFamily="34" charset="0"/>
              </a:rPr>
            </a:b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LIVEINTERNET</a:t>
            </a:r>
            <a:r>
              <a:rPr lang="ru-RU" sz="2000" b="1" dirty="0" smtClean="0">
                <a:latin typeface="Trebuchet MS" panose="020B0603020202020204" pitchFamily="34" charset="0"/>
              </a:rPr>
              <a:t> И </a:t>
            </a:r>
            <a:r>
              <a:rPr lang="ru-RU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Я</a:t>
            </a:r>
            <a:r>
              <a:rPr lang="ru-RU" sz="2000" b="1" dirty="0" smtClean="0">
                <a:latin typeface="Trebuchet MS" panose="020B0603020202020204" pitchFamily="34" charset="0"/>
              </a:rPr>
              <a:t>НДЕКС.</a:t>
            </a:r>
            <a:r>
              <a:rPr lang="ru-RU" sz="2000" b="1" dirty="0" smtClean="0">
                <a:solidFill>
                  <a:srgbClr val="7030A0"/>
                </a:solidFill>
                <a:latin typeface="Trebuchet MS" panose="020B0603020202020204" pitchFamily="34" charset="0"/>
              </a:rPr>
              <a:t>МЕТРИКА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2051" name="Picture 3" descr="C:\Users\lmihail\Desktop\gr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470" y="1730991"/>
            <a:ext cx="3943770" cy="457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lmihail\Desktop\gr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57" y="3188044"/>
            <a:ext cx="3928094" cy="281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65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5914765" y="386571"/>
            <a:ext cx="2660823" cy="887739"/>
            <a:chOff x="5914765" y="386571"/>
            <a:chExt cx="2660823" cy="887739"/>
          </a:xfrm>
        </p:grpSpPr>
        <p:sp>
          <p:nvSpPr>
            <p:cNvPr id="7" name="TextBox 6"/>
            <p:cNvSpPr txBox="1"/>
            <p:nvPr/>
          </p:nvSpPr>
          <p:spPr>
            <a:xfrm>
              <a:off x="5914765" y="864967"/>
              <a:ext cx="2660823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30" b="1" dirty="0" smtClean="0"/>
                <a:t>Интернет-портал</a:t>
              </a:r>
              <a:r>
                <a:rPr lang="en-US" sz="1030" b="1" dirty="0" smtClean="0"/>
                <a:t> </a:t>
              </a:r>
              <a:r>
                <a:rPr lang="ru-RU" sz="1030" b="1" dirty="0" smtClean="0"/>
                <a:t>о</a:t>
              </a:r>
              <a:r>
                <a:rPr lang="en-US" sz="1030" b="1" dirty="0" smtClean="0"/>
                <a:t> </a:t>
              </a:r>
              <a:r>
                <a:rPr lang="ru-RU" sz="1030" b="1" dirty="0" smtClean="0"/>
                <a:t>пластической хирургии</a:t>
              </a:r>
              <a:endParaRPr lang="en-US" sz="1030" b="1" dirty="0" smtClean="0"/>
            </a:p>
            <a:p>
              <a:r>
                <a:rPr kumimoji="0" lang="en-US" altLang="ru-RU" sz="1030" b="1" i="0" u="sng" strike="noStrike" cap="none" normalizeH="0" baseline="0" dirty="0" smtClean="0">
                  <a:ln>
                    <a:noFill/>
                  </a:ln>
                  <a:solidFill>
                    <a:srgbClr val="3981F5"/>
                  </a:solidFill>
                  <a:effectLst/>
                  <a:latin typeface="Trebuchet MS" panose="020B0603020202020204" pitchFamily="34" charset="0"/>
                </a:rPr>
                <a:t>www.ruplastika.ru</a:t>
              </a:r>
              <a:endParaRPr lang="ru-RU" sz="1030" b="1" dirty="0"/>
            </a:p>
          </p:txBody>
        </p:sp>
        <p:pic>
          <p:nvPicPr>
            <p:cNvPr id="1028" name="Picture 4" descr="C:\Users\lmihail\Desktop\rp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3622" y="386571"/>
              <a:ext cx="2059459" cy="413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84884" y="189469"/>
            <a:ext cx="4596716" cy="1326291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4000" b="1" dirty="0" smtClean="0">
                <a:latin typeface="Trebuchet MS" panose="020B0603020202020204" pitchFamily="34" charset="0"/>
              </a:rPr>
              <a:t>НАШИ ПОЗИЦИИ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4246" y="2052787"/>
            <a:ext cx="4500000" cy="3400662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0">
            <a:noFill/>
          </a:ln>
          <a:effectLst>
            <a:outerShdw blurRad="533400" dist="190500" dir="5400000" sx="91000" sy="91000" algn="t" rotWithShape="0">
              <a:schemeClr val="tx1">
                <a:alpha val="8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273642" y="2979544"/>
            <a:ext cx="4500000" cy="3396543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0">
            <a:noFill/>
          </a:ln>
          <a:effectLst>
            <a:outerShdw blurRad="533400" dist="190500" dir="5400000" sx="91000" sy="91000" algn="t" rotWithShape="0">
              <a:schemeClr val="tx1">
                <a:alpha val="8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147748" y="1624421"/>
            <a:ext cx="4500000" cy="340066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0">
            <a:noFill/>
          </a:ln>
          <a:effectLst>
            <a:outerShdw blurRad="533400" dist="190500" dir="5400000" sx="91000" sy="91000" algn="t" rotWithShape="0">
              <a:schemeClr val="tx1">
                <a:alpha val="8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08128" y="4169044"/>
            <a:ext cx="606004" cy="1239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35740" y="5288134"/>
            <a:ext cx="606004" cy="1498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801614" y="3510366"/>
            <a:ext cx="607294" cy="1239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77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03808" y="3854188"/>
            <a:ext cx="3122138" cy="2935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703808" y="1771136"/>
            <a:ext cx="3690549" cy="3047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79094" y="1804088"/>
            <a:ext cx="4061251" cy="5086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ru-RU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ТАРИФ</a:t>
            </a:r>
            <a:r>
              <a:rPr lang="en-US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«ИНФОРМАЦИОННЫЙ»</a:t>
            </a:r>
            <a:endParaRPr lang="ru-RU" sz="1600" b="1" dirty="0" smtClean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171450" indent="-171450">
              <a:lnSpc>
                <a:spcPts val="1700"/>
              </a:lnSpc>
              <a:buFont typeface="Courier New" panose="02070309020205020404" pitchFamily="49" charset="0"/>
              <a:buChar char="o"/>
            </a:pPr>
            <a:r>
              <a:rPr lang="ru-RU" sz="1050" dirty="0" smtClean="0">
                <a:latin typeface="Trebuchet MS" panose="020B0603020202020204" pitchFamily="34" charset="0"/>
              </a:rPr>
              <a:t>Публикация новостей на портале</a:t>
            </a:r>
          </a:p>
          <a:p>
            <a:pPr marL="171450" indent="-171450">
              <a:lnSpc>
                <a:spcPts val="1700"/>
              </a:lnSpc>
              <a:buFont typeface="Courier New" panose="02070309020205020404" pitchFamily="49" charset="0"/>
              <a:buChar char="o"/>
            </a:pPr>
            <a:r>
              <a:rPr lang="ru-RU" sz="1050" dirty="0" smtClean="0">
                <a:latin typeface="Trebuchet MS" panose="020B0603020202020204" pitchFamily="34" charset="0"/>
              </a:rPr>
              <a:t>Он-</a:t>
            </a:r>
            <a:r>
              <a:rPr lang="ru-RU" sz="1050" dirty="0" err="1" smtClean="0">
                <a:latin typeface="Trebuchet MS" panose="020B0603020202020204" pitchFamily="34" charset="0"/>
              </a:rPr>
              <a:t>лайн</a:t>
            </a:r>
            <a:r>
              <a:rPr lang="ru-RU" sz="1050" dirty="0" smtClean="0">
                <a:latin typeface="Trebuchet MS" panose="020B0603020202020204" pitchFamily="34" charset="0"/>
              </a:rPr>
              <a:t> консультации</a:t>
            </a:r>
          </a:p>
          <a:p>
            <a:pPr marL="171450" indent="-171450">
              <a:lnSpc>
                <a:spcPts val="1700"/>
              </a:lnSpc>
              <a:buFont typeface="Courier New" panose="02070309020205020404" pitchFamily="49" charset="0"/>
              <a:buChar char="o"/>
            </a:pPr>
            <a:r>
              <a:rPr lang="ru-RU" sz="1050" dirty="0" smtClean="0">
                <a:latin typeface="Trebuchet MS" panose="020B0603020202020204" pitchFamily="34" charset="0"/>
              </a:rPr>
              <a:t>Публикация 1-ой статьи в месяц</a:t>
            </a:r>
            <a:endParaRPr lang="en-US" sz="1050" dirty="0" smtClean="0">
              <a:latin typeface="Trebuchet MS" panose="020B0603020202020204" pitchFamily="34" charset="0"/>
            </a:endParaRPr>
          </a:p>
          <a:p>
            <a:pPr marL="171450" indent="-171450">
              <a:lnSpc>
                <a:spcPts val="1700"/>
              </a:lnSpc>
              <a:buFont typeface="Courier New" panose="02070309020205020404" pitchFamily="49" charset="0"/>
              <a:buChar char="o"/>
            </a:pPr>
            <a:endParaRPr lang="en-US" sz="1050" dirty="0" smtClean="0">
              <a:latin typeface="Trebuchet MS" panose="020B0603020202020204" pitchFamily="34" charset="0"/>
            </a:endParaRPr>
          </a:p>
          <a:p>
            <a:pPr marL="171450" indent="-1714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ru-RU" altLang="ru-RU" sz="1050" b="1" i="1" dirty="0" smtClean="0">
                <a:latin typeface="Trebuchet MS" panose="020B0603020202020204" pitchFamily="34" charset="0"/>
              </a:rPr>
              <a:t>3 месяца </a:t>
            </a:r>
            <a:r>
              <a:rPr lang="ru-RU" altLang="ru-RU" sz="1050" i="1" dirty="0" smtClean="0">
                <a:latin typeface="Trebuchet MS" panose="020B0603020202020204" pitchFamily="34" charset="0"/>
              </a:rPr>
              <a:t>– </a:t>
            </a:r>
            <a:r>
              <a:rPr lang="ru-RU" altLang="ru-RU" sz="1050" i="1" dirty="0" smtClean="0">
                <a:solidFill>
                  <a:srgbClr val="0156E1"/>
                </a:solidFill>
                <a:latin typeface="Trebuchet MS" panose="020B0603020202020204" pitchFamily="34" charset="0"/>
              </a:rPr>
              <a:t>9 000 </a:t>
            </a:r>
            <a:r>
              <a:rPr lang="ru-RU" altLang="ru-RU" sz="1050" i="1" dirty="0" smtClean="0">
                <a:latin typeface="Trebuchet MS" panose="020B0603020202020204" pitchFamily="34" charset="0"/>
              </a:rPr>
              <a:t>руб.</a:t>
            </a:r>
          </a:p>
          <a:p>
            <a:pPr marL="171450" indent="-1714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ru-RU" altLang="ru-RU" sz="1050" b="1" i="1" dirty="0" smtClean="0">
                <a:latin typeface="Trebuchet MS" panose="020B0603020202020204" pitchFamily="34" charset="0"/>
              </a:rPr>
              <a:t>6 месяцев </a:t>
            </a:r>
            <a:r>
              <a:rPr lang="ru-RU" altLang="ru-RU" sz="1050" i="1" dirty="0" smtClean="0">
                <a:latin typeface="Trebuchet MS" panose="020B0603020202020204" pitchFamily="34" charset="0"/>
              </a:rPr>
              <a:t>– </a:t>
            </a:r>
            <a:r>
              <a:rPr lang="ru-RU" altLang="ru-RU" sz="1050" i="1" dirty="0" smtClean="0">
                <a:solidFill>
                  <a:srgbClr val="0156E1"/>
                </a:solidFill>
                <a:latin typeface="Trebuchet MS" panose="020B0603020202020204" pitchFamily="34" charset="0"/>
              </a:rPr>
              <a:t>15 000 </a:t>
            </a:r>
            <a:r>
              <a:rPr lang="ru-RU" altLang="ru-RU" sz="1050" i="1" dirty="0" smtClean="0">
                <a:latin typeface="Trebuchet MS" panose="020B0603020202020204" pitchFamily="34" charset="0"/>
              </a:rPr>
              <a:t>руб.</a:t>
            </a:r>
          </a:p>
          <a:p>
            <a:pPr marL="171450" indent="-1714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ru-RU" altLang="ru-RU" sz="1050" b="1" i="1" dirty="0" smtClean="0">
                <a:latin typeface="Trebuchet MS" panose="020B0603020202020204" pitchFamily="34" charset="0"/>
              </a:rPr>
              <a:t>12 месяцев </a:t>
            </a:r>
            <a:r>
              <a:rPr lang="ru-RU" altLang="ru-RU" sz="1050" i="1" dirty="0" smtClean="0">
                <a:latin typeface="Trebuchet MS" panose="020B0603020202020204" pitchFamily="34" charset="0"/>
              </a:rPr>
              <a:t>– </a:t>
            </a:r>
            <a:r>
              <a:rPr lang="ru-RU" altLang="ru-RU" sz="1050" i="1" dirty="0" smtClean="0">
                <a:solidFill>
                  <a:srgbClr val="0156E1"/>
                </a:solidFill>
                <a:latin typeface="Trebuchet MS" panose="020B0603020202020204" pitchFamily="34" charset="0"/>
              </a:rPr>
              <a:t>24 000 </a:t>
            </a:r>
            <a:r>
              <a:rPr lang="ru-RU" altLang="ru-RU" sz="1050" i="1" dirty="0" smtClean="0">
                <a:latin typeface="Trebuchet MS" panose="020B0603020202020204" pitchFamily="34" charset="0"/>
              </a:rPr>
              <a:t>руб.</a:t>
            </a:r>
          </a:p>
          <a:p>
            <a:pPr>
              <a:lnSpc>
                <a:spcPts val="1700"/>
              </a:lnSpc>
            </a:pPr>
            <a:endParaRPr lang="en-US" sz="1050" dirty="0" smtClean="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ТАРИФ</a:t>
            </a:r>
            <a:r>
              <a:rPr lang="en-US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«ПРЕМИАЛЬНЫЙ»</a:t>
            </a:r>
            <a:endParaRPr lang="ru-RU" sz="1600" b="1" dirty="0" smtClean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171450" indent="-171450">
              <a:lnSpc>
                <a:spcPts val="1700"/>
              </a:lnSpc>
              <a:buFont typeface="Courier New" panose="02070309020205020404" pitchFamily="49" charset="0"/>
              <a:buChar char="o"/>
            </a:pPr>
            <a:r>
              <a:rPr lang="ru-RU" sz="1050" dirty="0" smtClean="0">
                <a:latin typeface="Trebuchet MS" panose="020B0603020202020204" pitchFamily="34" charset="0"/>
              </a:rPr>
              <a:t>Публикация новостей на портале</a:t>
            </a:r>
          </a:p>
          <a:p>
            <a:pPr marL="171450" indent="-171450">
              <a:lnSpc>
                <a:spcPts val="1700"/>
              </a:lnSpc>
              <a:buFont typeface="Courier New" panose="02070309020205020404" pitchFamily="49" charset="0"/>
              <a:buChar char="o"/>
            </a:pPr>
            <a:r>
              <a:rPr lang="ru-RU" sz="1050" dirty="0" smtClean="0">
                <a:latin typeface="Trebuchet MS" panose="020B0603020202020204" pitchFamily="34" charset="0"/>
              </a:rPr>
              <a:t>Он-</a:t>
            </a:r>
            <a:r>
              <a:rPr lang="ru-RU" sz="1050" dirty="0" err="1" smtClean="0">
                <a:latin typeface="Trebuchet MS" panose="020B0603020202020204" pitchFamily="34" charset="0"/>
              </a:rPr>
              <a:t>лайн</a:t>
            </a:r>
            <a:r>
              <a:rPr lang="ru-RU" sz="1050" dirty="0" smtClean="0">
                <a:latin typeface="Trebuchet MS" panose="020B0603020202020204" pitchFamily="34" charset="0"/>
              </a:rPr>
              <a:t> консультации</a:t>
            </a:r>
          </a:p>
          <a:p>
            <a:pPr marL="171450" indent="-171450">
              <a:lnSpc>
                <a:spcPts val="1700"/>
              </a:lnSpc>
              <a:buFont typeface="Courier New" panose="02070309020205020404" pitchFamily="49" charset="0"/>
              <a:buChar char="o"/>
            </a:pPr>
            <a:r>
              <a:rPr lang="ru-RU" sz="1050" dirty="0" smtClean="0">
                <a:latin typeface="Trebuchet MS" panose="020B0603020202020204" pitchFamily="34" charset="0"/>
              </a:rPr>
              <a:t>Публикация до 3-х статей в месяц</a:t>
            </a:r>
          </a:p>
          <a:p>
            <a:pPr marL="171450" indent="-171450">
              <a:lnSpc>
                <a:spcPts val="1700"/>
              </a:lnSpc>
              <a:buFont typeface="Courier New" panose="02070309020205020404" pitchFamily="49" charset="0"/>
              <a:buChar char="o"/>
            </a:pPr>
            <a:r>
              <a:rPr lang="ru-RU" sz="1050" dirty="0" smtClean="0">
                <a:latin typeface="Trebuchet MS" panose="020B0603020202020204" pitchFamily="34" charset="0"/>
              </a:rPr>
              <a:t>Размещение хирурга на главной странице*</a:t>
            </a:r>
          </a:p>
          <a:p>
            <a:pPr marL="171450" indent="-171450">
              <a:lnSpc>
                <a:spcPts val="1700"/>
              </a:lnSpc>
              <a:buFont typeface="Courier New" panose="02070309020205020404" pitchFamily="49" charset="0"/>
              <a:buChar char="o"/>
            </a:pPr>
            <a:r>
              <a:rPr lang="ru-RU" sz="1050" dirty="0" smtClean="0">
                <a:latin typeface="Trebuchet MS" panose="020B0603020202020204" pitchFamily="34" charset="0"/>
              </a:rPr>
              <a:t>Спонсорство в разделах хирургии </a:t>
            </a:r>
          </a:p>
          <a:p>
            <a:pPr marL="171450" indent="-171450">
              <a:lnSpc>
                <a:spcPts val="1700"/>
              </a:lnSpc>
              <a:buFont typeface="Courier New" panose="02070309020205020404" pitchFamily="49" charset="0"/>
              <a:buChar char="o"/>
            </a:pPr>
            <a:r>
              <a:rPr lang="ru-RU" sz="1050" dirty="0" smtClean="0">
                <a:latin typeface="Trebuchet MS" panose="020B0603020202020204" pitchFamily="34" charset="0"/>
              </a:rPr>
              <a:t>Баннер 240х400 – второй справа – 30 000 показов </a:t>
            </a:r>
            <a:endParaRPr lang="en-US" sz="1050" dirty="0" smtClean="0">
              <a:latin typeface="Trebuchet MS" panose="020B0603020202020204" pitchFamily="34" charset="0"/>
            </a:endParaRPr>
          </a:p>
          <a:p>
            <a:pPr marL="171450" indent="-171450">
              <a:lnSpc>
                <a:spcPts val="1700"/>
              </a:lnSpc>
              <a:buFont typeface="Courier New" panose="02070309020205020404" pitchFamily="49" charset="0"/>
              <a:buChar char="o"/>
            </a:pPr>
            <a:endParaRPr lang="en-US" sz="1050" dirty="0" smtClean="0">
              <a:latin typeface="Trebuchet MS" panose="020B0603020202020204" pitchFamily="34" charset="0"/>
            </a:endParaRPr>
          </a:p>
          <a:p>
            <a:pPr marL="171450" indent="-1714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ru-RU" altLang="ru-RU" sz="1050" b="1" i="1" dirty="0" smtClean="0">
                <a:latin typeface="Trebuchet MS" panose="020B0603020202020204" pitchFamily="34" charset="0"/>
              </a:rPr>
              <a:t>1 месяц </a:t>
            </a:r>
            <a:r>
              <a:rPr lang="ru-RU" altLang="ru-RU" sz="1050" i="1" dirty="0" smtClean="0">
                <a:latin typeface="Trebuchet MS" panose="020B0603020202020204" pitchFamily="34" charset="0"/>
              </a:rPr>
              <a:t>–  </a:t>
            </a:r>
            <a:r>
              <a:rPr lang="ru-RU" altLang="ru-RU" sz="1050" i="1" dirty="0" smtClean="0">
                <a:solidFill>
                  <a:srgbClr val="0156E1"/>
                </a:solidFill>
                <a:latin typeface="Trebuchet MS" panose="020B0603020202020204" pitchFamily="34" charset="0"/>
              </a:rPr>
              <a:t>12 000 </a:t>
            </a:r>
            <a:r>
              <a:rPr lang="ru-RU" altLang="ru-RU" sz="1050" i="1" dirty="0" smtClean="0">
                <a:latin typeface="Trebuchet MS" panose="020B0603020202020204" pitchFamily="34" charset="0"/>
              </a:rPr>
              <a:t>руб.</a:t>
            </a:r>
          </a:p>
          <a:p>
            <a:pPr marL="171450" indent="-1714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ru-RU" altLang="ru-RU" sz="1050" b="1" i="1" dirty="0" smtClean="0">
                <a:latin typeface="Trebuchet MS" panose="020B0603020202020204" pitchFamily="34" charset="0"/>
              </a:rPr>
              <a:t>3 месяца </a:t>
            </a:r>
            <a:r>
              <a:rPr lang="ru-RU" altLang="ru-RU" sz="1050" i="1" dirty="0" smtClean="0">
                <a:latin typeface="Trebuchet MS" panose="020B0603020202020204" pitchFamily="34" charset="0"/>
              </a:rPr>
              <a:t>– </a:t>
            </a:r>
            <a:r>
              <a:rPr lang="ru-RU" altLang="ru-RU" sz="1050" i="1" dirty="0" smtClean="0">
                <a:solidFill>
                  <a:srgbClr val="0156E1"/>
                </a:solidFill>
                <a:latin typeface="Trebuchet MS" panose="020B0603020202020204" pitchFamily="34" charset="0"/>
              </a:rPr>
              <a:t>32 000 </a:t>
            </a:r>
            <a:r>
              <a:rPr lang="ru-RU" altLang="ru-RU" sz="1050" i="1" dirty="0" smtClean="0">
                <a:latin typeface="Trebuchet MS" panose="020B0603020202020204" pitchFamily="34" charset="0"/>
              </a:rPr>
              <a:t>руб.</a:t>
            </a:r>
          </a:p>
          <a:p>
            <a:pPr marL="171450" indent="-171450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ru-RU" altLang="ru-RU" sz="1050" b="1" i="1" dirty="0" smtClean="0">
                <a:latin typeface="Trebuchet MS" panose="020B0603020202020204" pitchFamily="34" charset="0"/>
              </a:rPr>
              <a:t>6 месяцев </a:t>
            </a:r>
            <a:r>
              <a:rPr lang="ru-RU" altLang="ru-RU" sz="1050" i="1" dirty="0" smtClean="0">
                <a:latin typeface="Trebuchet MS" panose="020B0603020202020204" pitchFamily="34" charset="0"/>
              </a:rPr>
              <a:t>– </a:t>
            </a:r>
            <a:r>
              <a:rPr lang="ru-RU" altLang="ru-RU" sz="1050" i="1" dirty="0" smtClean="0">
                <a:solidFill>
                  <a:srgbClr val="0156E1"/>
                </a:solidFill>
                <a:latin typeface="Trebuchet MS" panose="020B0603020202020204" pitchFamily="34" charset="0"/>
              </a:rPr>
              <a:t>56 000 </a:t>
            </a:r>
            <a:r>
              <a:rPr lang="ru-RU" altLang="ru-RU" sz="1050" i="1" dirty="0" smtClean="0">
                <a:latin typeface="Trebuchet MS" panose="020B0603020202020204" pitchFamily="34" charset="0"/>
              </a:rPr>
              <a:t>руб.</a:t>
            </a:r>
          </a:p>
          <a:p>
            <a:pPr>
              <a:lnSpc>
                <a:spcPts val="1700"/>
              </a:lnSpc>
            </a:pPr>
            <a:r>
              <a:rPr lang="ru-RU" sz="700" dirty="0" smtClean="0">
                <a:latin typeface="Trebuchet MS" panose="020B0603020202020204" pitchFamily="34" charset="0"/>
              </a:rPr>
              <a:t>*- при размещении более 1-го врача от 1-ой клиники, цена увеличивается на 30% за каждого</a:t>
            </a:r>
          </a:p>
          <a:p>
            <a:pPr>
              <a:lnSpc>
                <a:spcPts val="1700"/>
              </a:lnSpc>
            </a:pPr>
            <a:endParaRPr lang="ru-RU" altLang="ru-RU" sz="1050" dirty="0" smtClean="0">
              <a:latin typeface="Trebuchet MS" panose="020B0603020202020204" pitchFamily="34" charset="0"/>
            </a:endParaRPr>
          </a:p>
        </p:txBody>
      </p:sp>
      <p:sp>
        <p:nvSpPr>
          <p:cNvPr id="29" name="Заголовок 3"/>
          <p:cNvSpPr>
            <a:spLocks noGrp="1"/>
          </p:cNvSpPr>
          <p:nvPr>
            <p:ph type="ctrTitle"/>
          </p:nvPr>
        </p:nvSpPr>
        <p:spPr>
          <a:xfrm>
            <a:off x="584884" y="387181"/>
            <a:ext cx="4555527" cy="1351006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4000" b="1" dirty="0" smtClean="0">
                <a:latin typeface="Trebuchet MS" panose="020B0603020202020204" pitchFamily="34" charset="0"/>
              </a:rPr>
              <a:t>РЕКЛАМНЫЕ ВОЗМОЖНОСТИ</a:t>
            </a:r>
            <a:endParaRPr lang="ru-RU" sz="4000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5914765" y="386571"/>
            <a:ext cx="2660823" cy="887739"/>
            <a:chOff x="5914765" y="386571"/>
            <a:chExt cx="2660823" cy="887739"/>
          </a:xfrm>
        </p:grpSpPr>
        <p:sp>
          <p:nvSpPr>
            <p:cNvPr id="31" name="TextBox 30"/>
            <p:cNvSpPr txBox="1"/>
            <p:nvPr/>
          </p:nvSpPr>
          <p:spPr>
            <a:xfrm>
              <a:off x="5914765" y="864967"/>
              <a:ext cx="2660823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30" b="1" dirty="0" smtClean="0"/>
                <a:t>Интернет-портал</a:t>
              </a:r>
              <a:r>
                <a:rPr lang="en-US" sz="1030" b="1" dirty="0" smtClean="0"/>
                <a:t> </a:t>
              </a:r>
              <a:r>
                <a:rPr lang="ru-RU" sz="1030" b="1" dirty="0" smtClean="0"/>
                <a:t>о</a:t>
              </a:r>
              <a:r>
                <a:rPr lang="en-US" sz="1030" b="1" dirty="0" smtClean="0"/>
                <a:t> </a:t>
              </a:r>
              <a:r>
                <a:rPr lang="ru-RU" sz="1030" b="1" dirty="0" smtClean="0"/>
                <a:t>пластической хирургии</a:t>
              </a:r>
              <a:endParaRPr lang="en-US" sz="1030" b="1" dirty="0" smtClean="0"/>
            </a:p>
            <a:p>
              <a:r>
                <a:rPr kumimoji="0" lang="en-US" altLang="ru-RU" sz="1030" b="1" i="0" u="sng" strike="noStrike" cap="none" normalizeH="0" baseline="0" dirty="0" smtClean="0">
                  <a:ln>
                    <a:noFill/>
                  </a:ln>
                  <a:solidFill>
                    <a:srgbClr val="3981F5"/>
                  </a:solidFill>
                  <a:effectLst/>
                  <a:latin typeface="Trebuchet MS" panose="020B0603020202020204" pitchFamily="34" charset="0"/>
                </a:rPr>
                <a:t>www.ruplastika.ru</a:t>
              </a:r>
              <a:endParaRPr lang="ru-RU" sz="1030" b="1" dirty="0"/>
            </a:p>
          </p:txBody>
        </p:sp>
        <p:pic>
          <p:nvPicPr>
            <p:cNvPr id="32" name="Picture 4" descr="C:\Users\lmihail\Desktop\rp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3622" y="386571"/>
              <a:ext cx="2059459" cy="413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38" y="1713471"/>
            <a:ext cx="3455151" cy="4802660"/>
          </a:xfrm>
          <a:prstGeom prst="rect">
            <a:avLst/>
          </a:prstGeom>
          <a:noFill/>
          <a:ln>
            <a:noFill/>
          </a:ln>
          <a:effectLst>
            <a:outerShdw blurRad="266700" dist="25400" dir="5400000" sx="102000" sy="102000" algn="ctr" rotWithShape="0">
              <a:srgbClr val="000000">
                <a:alpha val="29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7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3"/>
          <p:cNvSpPr>
            <a:spLocks noGrp="1"/>
          </p:cNvSpPr>
          <p:nvPr>
            <p:ph type="ctrTitle"/>
          </p:nvPr>
        </p:nvSpPr>
        <p:spPr>
          <a:xfrm>
            <a:off x="584884" y="387181"/>
            <a:ext cx="5329881" cy="741403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3600" b="1" dirty="0" smtClean="0">
                <a:latin typeface="Trebuchet MS" panose="020B0603020202020204" pitchFamily="34" charset="0"/>
              </a:rPr>
              <a:t>БАННЕРНАЯ РЕКЛАМА</a:t>
            </a:r>
            <a:endParaRPr lang="ru-RU" sz="3600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5914765" y="386571"/>
            <a:ext cx="2660823" cy="887739"/>
            <a:chOff x="5914765" y="386571"/>
            <a:chExt cx="2660823" cy="887739"/>
          </a:xfrm>
        </p:grpSpPr>
        <p:sp>
          <p:nvSpPr>
            <p:cNvPr id="31" name="TextBox 30"/>
            <p:cNvSpPr txBox="1"/>
            <p:nvPr/>
          </p:nvSpPr>
          <p:spPr>
            <a:xfrm>
              <a:off x="5914765" y="864967"/>
              <a:ext cx="2660823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30" b="1" dirty="0" smtClean="0"/>
                <a:t>Интернет-портал</a:t>
              </a:r>
              <a:r>
                <a:rPr lang="en-US" sz="1030" b="1" dirty="0" smtClean="0"/>
                <a:t> </a:t>
              </a:r>
              <a:r>
                <a:rPr lang="ru-RU" sz="1030" b="1" dirty="0" smtClean="0"/>
                <a:t>о</a:t>
              </a:r>
              <a:r>
                <a:rPr lang="en-US" sz="1030" b="1" dirty="0" smtClean="0"/>
                <a:t> </a:t>
              </a:r>
              <a:r>
                <a:rPr lang="ru-RU" sz="1030" b="1" dirty="0" smtClean="0"/>
                <a:t>пластической хирургии</a:t>
              </a:r>
              <a:endParaRPr lang="en-US" sz="1030" b="1" dirty="0" smtClean="0"/>
            </a:p>
            <a:p>
              <a:r>
                <a:rPr kumimoji="0" lang="en-US" altLang="ru-RU" sz="1030" b="1" i="0" u="sng" strike="noStrike" cap="none" normalizeH="0" baseline="0" dirty="0" smtClean="0">
                  <a:ln>
                    <a:noFill/>
                  </a:ln>
                  <a:solidFill>
                    <a:srgbClr val="3981F5"/>
                  </a:solidFill>
                  <a:effectLst/>
                  <a:latin typeface="Trebuchet MS" panose="020B0603020202020204" pitchFamily="34" charset="0"/>
                </a:rPr>
                <a:t>www.ruplastika.ru</a:t>
              </a:r>
              <a:endParaRPr lang="ru-RU" sz="1030" b="1" dirty="0"/>
            </a:p>
          </p:txBody>
        </p:sp>
        <p:pic>
          <p:nvPicPr>
            <p:cNvPr id="32" name="Picture 4" descr="C:\Users\lmihail\Desktop\rp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3622" y="386571"/>
              <a:ext cx="2059459" cy="413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298420"/>
              </p:ext>
            </p:extLst>
          </p:nvPr>
        </p:nvGraphicFramePr>
        <p:xfrm>
          <a:off x="4456669" y="1712142"/>
          <a:ext cx="4357816" cy="460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4228"/>
                <a:gridCol w="1672281"/>
                <a:gridCol w="98854"/>
                <a:gridCol w="1252152"/>
                <a:gridCol w="980301"/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effectLst/>
                        </a:rPr>
                        <a:t>№</a:t>
                      </a: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effectLst/>
                        </a:rPr>
                        <a:t>Формат</a:t>
                      </a:r>
                      <a:endParaRPr lang="ru-RU" sz="1000" b="1" dirty="0">
                        <a:effectLst/>
                      </a:endParaRP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 b="1" dirty="0">
                        <a:effectLst/>
                      </a:endParaRP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effectLst/>
                        </a:rPr>
                        <a:t>Единица времени</a:t>
                      </a:r>
                      <a:endParaRPr lang="ru-RU" sz="1000" b="1" dirty="0">
                        <a:effectLst/>
                      </a:endParaRP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effectLst/>
                        </a:rPr>
                        <a:t>Цена </a:t>
                      </a:r>
                      <a:r>
                        <a:rPr lang="ru-RU" sz="1000" b="1" dirty="0">
                          <a:effectLst/>
                        </a:rPr>
                        <a:t>за </a:t>
                      </a:r>
                      <a:r>
                        <a:rPr lang="ru-RU" sz="1000" b="1" dirty="0" smtClean="0">
                          <a:effectLst/>
                        </a:rPr>
                        <a:t>единицу</a:t>
                      </a:r>
                      <a:endParaRPr lang="ru-RU" sz="1000" b="1" dirty="0">
                        <a:effectLst/>
                      </a:endParaRP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</a:endParaRPr>
                    </a:p>
                  </a:txBody>
                  <a:tcPr marL="5232" marR="5232" marT="5237" marB="523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effectLst/>
                        </a:rPr>
                        <a:t>Баннер №1,2,3 </a:t>
                      </a:r>
                      <a:r>
                        <a:rPr lang="en-US" sz="1000" dirty="0" smtClean="0">
                          <a:effectLst/>
                        </a:rPr>
                        <a:t>- </a:t>
                      </a:r>
                      <a:r>
                        <a:rPr lang="ru-RU" sz="1000" dirty="0" smtClean="0">
                          <a:effectLst/>
                        </a:rPr>
                        <a:t>300х90</a:t>
                      </a:r>
                      <a:r>
                        <a:rPr lang="en-US" sz="1000" dirty="0" err="1" smtClean="0">
                          <a:effectLst/>
                        </a:rPr>
                        <a:t>px</a:t>
                      </a:r>
                      <a:endParaRPr lang="en-US" sz="1000" dirty="0" smtClean="0">
                        <a:effectLst/>
                      </a:endParaRPr>
                    </a:p>
                  </a:txBody>
                  <a:tcPr marL="5232" marR="5232" marT="5237" marB="523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dirty="0" smtClean="0">
                        <a:effectLst/>
                      </a:endParaRPr>
                    </a:p>
                  </a:txBody>
                  <a:tcPr marL="5232" marR="5232" marT="5237" marB="523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effectLst/>
                        </a:rPr>
                        <a:t>1 месяц</a:t>
                      </a:r>
                      <a:endParaRPr lang="ru-RU" sz="1000" dirty="0">
                        <a:effectLst/>
                      </a:endParaRPr>
                    </a:p>
                  </a:txBody>
                  <a:tcPr marL="5232" marR="5232" marT="5237" marB="523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</a:rPr>
                        <a:t>00р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</a:rPr>
                        <a:t>.</a:t>
                      </a:r>
                    </a:p>
                  </a:txBody>
                  <a:tcPr marL="5232" marR="5232" marT="5237" marB="5237" anchor="ctr"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effectLst/>
                        </a:rPr>
                        <a:t>2</a:t>
                      </a:r>
                      <a:endParaRPr lang="ru-RU" sz="1100" b="1" dirty="0">
                        <a:effectLst/>
                      </a:endParaRP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effectLst/>
                        </a:rPr>
                        <a:t>Баннер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ru-RU" sz="1000" dirty="0" smtClean="0">
                          <a:effectLst/>
                        </a:rPr>
                        <a:t>№</a:t>
                      </a:r>
                      <a:r>
                        <a:rPr lang="en-US" sz="1000" dirty="0" smtClean="0">
                          <a:effectLst/>
                        </a:rPr>
                        <a:t>4</a:t>
                      </a:r>
                      <a:r>
                        <a:rPr lang="ru-RU" sz="1000" dirty="0" smtClean="0">
                          <a:effectLst/>
                        </a:rPr>
                        <a:t> -    240х400</a:t>
                      </a:r>
                      <a:r>
                        <a:rPr lang="en-US" sz="1000" dirty="0" err="1" smtClean="0">
                          <a:effectLst/>
                        </a:rPr>
                        <a:t>px</a:t>
                      </a:r>
                      <a:endParaRPr lang="ru-RU" sz="1000" dirty="0">
                        <a:effectLst/>
                      </a:endParaRP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 dirty="0">
                        <a:effectLst/>
                      </a:endParaRP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effectLst/>
                        </a:rPr>
                        <a:t>1 месяц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en-US" sz="800" dirty="0" smtClean="0">
                          <a:effectLst/>
                        </a:rPr>
                        <a:t>(</a:t>
                      </a:r>
                      <a:r>
                        <a:rPr lang="ru-RU" sz="800" dirty="0" smtClean="0">
                          <a:effectLst/>
                        </a:rPr>
                        <a:t>50</a:t>
                      </a:r>
                      <a:r>
                        <a:rPr lang="en-US" sz="800" dirty="0" smtClean="0">
                          <a:effectLst/>
                        </a:rPr>
                        <a:t>%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ru-RU" sz="800" baseline="0" dirty="0" smtClean="0">
                          <a:effectLst/>
                        </a:rPr>
                        <a:t>показов</a:t>
                      </a:r>
                      <a:r>
                        <a:rPr lang="en-US" sz="800" dirty="0" smtClean="0">
                          <a:effectLst/>
                        </a:rPr>
                        <a:t>)</a:t>
                      </a:r>
                      <a:endParaRPr lang="ru-RU" sz="800" dirty="0">
                        <a:effectLst/>
                      </a:endParaRP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18 </a:t>
                      </a:r>
                      <a:r>
                        <a:rPr lang="ru-RU" sz="1000" dirty="0">
                          <a:effectLst/>
                        </a:rPr>
                        <a:t>000р.</a:t>
                      </a: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effectLst/>
                        </a:rPr>
                        <a:t>3</a:t>
                      </a:r>
                      <a:endParaRPr lang="ru-RU" sz="1100" b="1" dirty="0">
                        <a:effectLst/>
                      </a:endParaRPr>
                    </a:p>
                  </a:txBody>
                  <a:tcPr marL="5232" marR="5232" marT="5237" marB="523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Баннер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ru-RU" sz="1000" dirty="0" smtClean="0">
                          <a:effectLst/>
                        </a:rPr>
                        <a:t>№</a:t>
                      </a:r>
                      <a:r>
                        <a:rPr lang="en-US" sz="1000" dirty="0" smtClean="0">
                          <a:effectLst/>
                        </a:rPr>
                        <a:t>4</a:t>
                      </a:r>
                      <a:r>
                        <a:rPr lang="ru-RU" sz="1000" dirty="0" smtClean="0">
                          <a:effectLst/>
                        </a:rPr>
                        <a:t> -    240х400</a:t>
                      </a:r>
                      <a:r>
                        <a:rPr lang="en-US" sz="1000" dirty="0" err="1" smtClean="0">
                          <a:effectLst/>
                        </a:rPr>
                        <a:t>px</a:t>
                      </a:r>
                      <a:endParaRPr lang="ru-RU" sz="1000" dirty="0" smtClean="0">
                        <a:effectLst/>
                      </a:endParaRPr>
                    </a:p>
                  </a:txBody>
                  <a:tcPr marL="5232" marR="5232" marT="5237" marB="523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effectLst/>
                      </a:endParaRPr>
                    </a:p>
                  </a:txBody>
                  <a:tcPr marL="5232" marR="5232" marT="5237" marB="523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effectLst/>
                        </a:rPr>
                        <a:t>1 месяц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en-US" sz="700" dirty="0" smtClean="0">
                          <a:effectLst/>
                        </a:rPr>
                        <a:t>(</a:t>
                      </a:r>
                      <a:r>
                        <a:rPr lang="ru-RU" sz="700" dirty="0" smtClean="0">
                          <a:effectLst/>
                        </a:rPr>
                        <a:t>100</a:t>
                      </a:r>
                      <a:r>
                        <a:rPr lang="en-US" sz="700" dirty="0" smtClean="0">
                          <a:effectLst/>
                        </a:rPr>
                        <a:t>%</a:t>
                      </a:r>
                      <a:r>
                        <a:rPr lang="en-US" sz="700" baseline="0" dirty="0" smtClean="0">
                          <a:effectLst/>
                        </a:rPr>
                        <a:t> </a:t>
                      </a:r>
                      <a:r>
                        <a:rPr lang="ru-RU" sz="700" baseline="0" dirty="0" smtClean="0">
                          <a:effectLst/>
                        </a:rPr>
                        <a:t>показов</a:t>
                      </a:r>
                      <a:r>
                        <a:rPr lang="en-US" sz="700" dirty="0" smtClean="0">
                          <a:effectLst/>
                        </a:rPr>
                        <a:t>)</a:t>
                      </a:r>
                      <a:endParaRPr lang="ru-RU" sz="800" dirty="0">
                        <a:effectLst/>
                      </a:endParaRPr>
                    </a:p>
                  </a:txBody>
                  <a:tcPr marL="5232" marR="5232" marT="5237" marB="523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30 </a:t>
                      </a:r>
                      <a:r>
                        <a:rPr lang="ru-RU" sz="1000" dirty="0">
                          <a:effectLst/>
                        </a:rPr>
                        <a:t>000р.</a:t>
                      </a:r>
                    </a:p>
                  </a:txBody>
                  <a:tcPr marL="5232" marR="5232" marT="5237" marB="5237" anchor="ctr"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effectLst/>
                        </a:rPr>
                        <a:t>4</a:t>
                      </a:r>
                      <a:endParaRPr lang="ru-RU" sz="1100" b="1" dirty="0">
                        <a:effectLst/>
                      </a:endParaRP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Логотип</a:t>
                      </a:r>
                      <a:r>
                        <a:rPr lang="ru-RU" sz="1000" baseline="0" dirty="0" smtClean="0">
                          <a:effectLst/>
                        </a:rPr>
                        <a:t> клиники  на главной и на внутренних страницах</a:t>
                      </a:r>
                      <a:br>
                        <a:rPr lang="ru-RU" sz="1000" baseline="0" dirty="0" smtClean="0">
                          <a:effectLst/>
                        </a:rPr>
                      </a:br>
                      <a:r>
                        <a:rPr lang="ru-RU" sz="1000" baseline="0" dirty="0" smtClean="0">
                          <a:effectLst/>
                        </a:rPr>
                        <a:t>(всего 5 мест)</a:t>
                      </a:r>
                      <a:endParaRPr lang="ru-RU" sz="1000" dirty="0">
                        <a:effectLst/>
                      </a:endParaRP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endParaRPr lang="ru-RU" sz="1000" dirty="0">
                        <a:effectLst/>
                      </a:endParaRP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effectLst/>
                        </a:rPr>
                        <a:t>1 месяц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3 месяца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6 месяцев</a:t>
                      </a: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effectLst/>
                        </a:rPr>
                        <a:t>5 000 р.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12 000 р.</a:t>
                      </a:r>
                      <a:br>
                        <a:rPr lang="ru-RU" sz="1000" dirty="0" smtClean="0">
                          <a:effectLst/>
                        </a:rPr>
                      </a:br>
                      <a:r>
                        <a:rPr lang="ru-RU" sz="1000" dirty="0" smtClean="0">
                          <a:effectLst/>
                        </a:rPr>
                        <a:t>21 000 р.</a:t>
                      </a:r>
                      <a:endParaRPr lang="ru-RU" sz="1000" dirty="0">
                        <a:effectLst/>
                      </a:endParaRP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</a:endParaRPr>
                    </a:p>
                  </a:txBody>
                  <a:tcPr marL="5232" marR="5232" marT="5237" marB="523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Витрина</a:t>
                      </a:r>
                      <a:r>
                        <a:rPr lang="ru-RU" sz="1000" dirty="0">
                          <a:effectLst/>
                        </a:rPr>
                        <a:t> (фото, текст, ссылка</a:t>
                      </a:r>
                      <a:r>
                        <a:rPr lang="ru-RU" sz="1000" dirty="0" smtClean="0">
                          <a:effectLst/>
                        </a:rPr>
                        <a:t>)</a:t>
                      </a:r>
                    </a:p>
                  </a:txBody>
                  <a:tcPr marL="5232" marR="5232" marT="5237" marB="523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endParaRPr lang="ru-RU" sz="1000" dirty="0" smtClean="0">
                        <a:effectLst/>
                      </a:endParaRPr>
                    </a:p>
                  </a:txBody>
                  <a:tcPr marL="5232" marR="5232" marT="5237" marB="523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effectLst/>
                        </a:rPr>
                        <a:t>200 </a:t>
                      </a:r>
                      <a:r>
                        <a:rPr lang="ru-RU" sz="1000" dirty="0">
                          <a:effectLst/>
                        </a:rPr>
                        <a:t>переходов</a:t>
                      </a:r>
                    </a:p>
                  </a:txBody>
                  <a:tcPr marL="5232" marR="5232" marT="5237" marB="523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 5 000р.</a:t>
                      </a:r>
                    </a:p>
                  </a:txBody>
                  <a:tcPr marL="5232" marR="5232" marT="5237" marB="5237" anchor="ctr"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effectLst/>
                        </a:rPr>
                        <a:t>6</a:t>
                      </a:r>
                      <a:endParaRPr lang="ru-RU" sz="1100" b="1" dirty="0">
                        <a:effectLst/>
                      </a:endParaRP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Спонсорство </a:t>
                      </a:r>
                      <a:r>
                        <a:rPr lang="ru-RU" sz="1000" dirty="0">
                          <a:effectLst/>
                        </a:rPr>
                        <a:t>раздела 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(1 раздел </a:t>
                      </a:r>
                      <a:r>
                        <a:rPr lang="ru-RU" sz="1000" dirty="0" smtClean="0">
                          <a:effectLst/>
                        </a:rPr>
                        <a:t>)</a:t>
                      </a: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endParaRPr lang="ru-RU" sz="1000" dirty="0" smtClean="0">
                        <a:effectLst/>
                      </a:endParaRP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effectLst/>
                        </a:rPr>
                        <a:t>3 </a:t>
                      </a:r>
                      <a:r>
                        <a:rPr lang="ru-RU" sz="1000" dirty="0">
                          <a:effectLst/>
                        </a:rPr>
                        <a:t>месяца</a:t>
                      </a: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 8 000р.</a:t>
                      </a:r>
                    </a:p>
                  </a:txBody>
                  <a:tcPr marL="5232" marR="5232" marT="5237" marB="523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effectLst/>
                        </a:rPr>
                        <a:t>7</a:t>
                      </a:r>
                      <a:endParaRPr lang="ru-RU" sz="1100" b="1" dirty="0">
                        <a:effectLst/>
                      </a:endParaRPr>
                    </a:p>
                  </a:txBody>
                  <a:tcPr marL="5232" marR="5232" marT="5237" marB="523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ru-RU" sz="1000" dirty="0">
                          <a:effectLst/>
                        </a:rPr>
                        <a:t>Размещение готовой статьи 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(текст, фото, ссылка)</a:t>
                      </a:r>
                    </a:p>
                  </a:txBody>
                  <a:tcPr marL="5232" marR="5232" marT="5237" marB="523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endParaRPr lang="ru-RU" sz="1000" dirty="0">
                        <a:effectLst/>
                      </a:endParaRPr>
                    </a:p>
                  </a:txBody>
                  <a:tcPr marL="5232" marR="5232" marT="5237" marB="523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effectLst/>
                        </a:rPr>
                        <a:t>1 публикация</a:t>
                      </a:r>
                      <a:endParaRPr lang="ru-RU" sz="1000" dirty="0">
                        <a:effectLst/>
                      </a:endParaRPr>
                    </a:p>
                  </a:txBody>
                  <a:tcPr marL="5232" marR="5232" marT="5237" marB="523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 5 000р.</a:t>
                      </a:r>
                    </a:p>
                  </a:txBody>
                  <a:tcPr marL="5232" marR="5232" marT="5237" marB="5237" anchor="ctr"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38" y="1208407"/>
            <a:ext cx="3455151" cy="5038418"/>
          </a:xfrm>
          <a:prstGeom prst="rect">
            <a:avLst/>
          </a:prstGeom>
          <a:noFill/>
          <a:ln>
            <a:noFill/>
          </a:ln>
          <a:effectLst>
            <a:outerShdw blurRad="342900" dist="50800" dir="5400000" algn="ctr" rotWithShape="0">
              <a:srgbClr val="000000">
                <a:alpha val="37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86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ая выноска 13"/>
          <p:cNvSpPr/>
          <p:nvPr/>
        </p:nvSpPr>
        <p:spPr>
          <a:xfrm>
            <a:off x="633936" y="2132455"/>
            <a:ext cx="2174788" cy="2703156"/>
          </a:xfrm>
          <a:prstGeom prst="wedgeRectCallout">
            <a:avLst>
              <a:gd name="adj1" fmla="val -20905"/>
              <a:gd name="adj2" fmla="val -5918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179425" y="1984708"/>
            <a:ext cx="2594920" cy="3718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156E1"/>
                </a:solidFill>
                <a:latin typeface="Trebuchet MS" panose="020B0603020202020204" pitchFamily="34" charset="0"/>
              </a:rPr>
              <a:t>КЛИНИКИ:</a:t>
            </a:r>
            <a:r>
              <a:rPr lang="ru-RU" sz="1100" dirty="0" smtClean="0">
                <a:solidFill>
                  <a:srgbClr val="0156E1"/>
                </a:solidFill>
                <a:latin typeface="Trebuchet MS" panose="020B0603020202020204" pitchFamily="34" charset="0"/>
              </a:rPr>
              <a:t> </a:t>
            </a:r>
            <a:endParaRPr lang="en-US" sz="1100" dirty="0" smtClean="0">
              <a:solidFill>
                <a:srgbClr val="0156E1"/>
              </a:solidFill>
              <a:latin typeface="Trebuchet MS" panose="020B0603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rebuchet MS" panose="020B0603020202020204" pitchFamily="34" charset="0"/>
              </a:rPr>
              <a:t>Клиника высшего уровня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rebuchet MS" panose="020B0603020202020204" pitchFamily="34" charset="0"/>
              </a:rPr>
              <a:t>Клиника 5 звезд 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rebuchet MS" panose="020B0603020202020204" pitchFamily="34" charset="0"/>
              </a:rPr>
              <a:t>Самая рекомендуемая клиника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rebuchet MS" panose="020B0603020202020204" pitchFamily="34" charset="0"/>
              </a:rPr>
              <a:t>Самая безопасная клиника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100" dirty="0" smtClean="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156E1"/>
                </a:solidFill>
                <a:latin typeface="Trebuchet MS" panose="020B0603020202020204" pitchFamily="34" charset="0"/>
              </a:rPr>
              <a:t>СПЕЦИАЛИСТ ГОДА* </a:t>
            </a:r>
          </a:p>
          <a:p>
            <a:pPr>
              <a:lnSpc>
                <a:spcPts val="2000"/>
              </a:lnSpc>
            </a:pPr>
            <a:r>
              <a:rPr lang="ru-RU" b="1" dirty="0" smtClean="0">
                <a:solidFill>
                  <a:srgbClr val="0156E1"/>
                </a:solidFill>
                <a:latin typeface="Trebuchet MS" panose="020B0603020202020204" pitchFamily="34" charset="0"/>
              </a:rPr>
              <a:t>В ОБЛАСТИ: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rebuchet MS" panose="020B0603020202020204" pitchFamily="34" charset="0"/>
              </a:rPr>
              <a:t>Ринопластики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 smtClean="0">
                <a:latin typeface="Trebuchet MS" panose="020B0603020202020204" pitchFamily="34" charset="0"/>
              </a:rPr>
              <a:t>Маммопластики</a:t>
            </a:r>
            <a:endParaRPr lang="ru-RU" sz="1100" dirty="0" smtClean="0">
              <a:latin typeface="Trebuchet MS" panose="020B0603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rebuchet MS" panose="020B0603020202020204" pitchFamily="34" charset="0"/>
              </a:rPr>
              <a:t>Липосакции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 smtClean="0">
                <a:latin typeface="Trebuchet MS" panose="020B0603020202020204" pitchFamily="34" charset="0"/>
              </a:rPr>
              <a:t>Флебологии</a:t>
            </a:r>
            <a:r>
              <a:rPr lang="ru-RU" sz="1100" dirty="0" smtClean="0">
                <a:latin typeface="Trebuchet MS" panose="020B0603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rebuchet MS" panose="020B0603020202020204" pitchFamily="34" charset="0"/>
              </a:rPr>
              <a:t>Пластика лица </a:t>
            </a:r>
            <a:endParaRPr lang="ru-RU" sz="1050" dirty="0" smtClean="0">
              <a:latin typeface="Trebuchet MS" panose="020B060302020202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5914765" y="386571"/>
            <a:ext cx="2660823" cy="887739"/>
            <a:chOff x="5914765" y="386571"/>
            <a:chExt cx="2660823" cy="887739"/>
          </a:xfrm>
        </p:grpSpPr>
        <p:sp>
          <p:nvSpPr>
            <p:cNvPr id="7" name="TextBox 6"/>
            <p:cNvSpPr txBox="1"/>
            <p:nvPr/>
          </p:nvSpPr>
          <p:spPr>
            <a:xfrm>
              <a:off x="5914765" y="864967"/>
              <a:ext cx="2660823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30" b="1" dirty="0" smtClean="0"/>
                <a:t>Интернет-портал</a:t>
              </a:r>
              <a:r>
                <a:rPr lang="en-US" sz="1030" b="1" dirty="0" smtClean="0"/>
                <a:t> </a:t>
              </a:r>
              <a:r>
                <a:rPr lang="ru-RU" sz="1030" b="1" dirty="0" smtClean="0"/>
                <a:t>о</a:t>
              </a:r>
              <a:r>
                <a:rPr lang="en-US" sz="1030" b="1" dirty="0" smtClean="0"/>
                <a:t> </a:t>
              </a:r>
              <a:r>
                <a:rPr lang="ru-RU" sz="1030" b="1" dirty="0" smtClean="0"/>
                <a:t>пластической хирургии</a:t>
              </a:r>
              <a:endParaRPr lang="en-US" sz="1030" b="1" dirty="0" smtClean="0"/>
            </a:p>
            <a:p>
              <a:r>
                <a:rPr kumimoji="0" lang="en-US" altLang="ru-RU" sz="1030" b="1" i="0" u="sng" strike="noStrike" cap="none" normalizeH="0" baseline="0" dirty="0" smtClean="0">
                  <a:ln>
                    <a:noFill/>
                  </a:ln>
                  <a:solidFill>
                    <a:srgbClr val="3981F5"/>
                  </a:solidFill>
                  <a:effectLst/>
                  <a:latin typeface="Trebuchet MS" panose="020B0603020202020204" pitchFamily="34" charset="0"/>
                </a:rPr>
                <a:t>www.ruplastika.ru</a:t>
              </a:r>
              <a:endParaRPr lang="ru-RU" sz="1030" b="1" dirty="0"/>
            </a:p>
          </p:txBody>
        </p:sp>
        <p:pic>
          <p:nvPicPr>
            <p:cNvPr id="1028" name="Picture 4" descr="C:\Users\lmihail\Desktop\rp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3622" y="386571"/>
              <a:ext cx="2059459" cy="413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5791202" y="2828010"/>
            <a:ext cx="256389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altLang="ru-RU" sz="1050" dirty="0" smtClean="0">
                <a:latin typeface="Arial" pitchFamily="34" charset="0"/>
              </a:rPr>
              <a:t>Публикация </a:t>
            </a:r>
            <a:r>
              <a:rPr lang="ru-RU" altLang="ru-RU" sz="1050" dirty="0">
                <a:latin typeface="Arial" pitchFamily="34" charset="0"/>
              </a:rPr>
              <a:t>информации о получении премии в пост-релизе на портале </a:t>
            </a:r>
            <a:r>
              <a:rPr lang="ru-RU" altLang="ru-RU" sz="1050" dirty="0" err="1">
                <a:latin typeface="Arial" pitchFamily="34" charset="0"/>
              </a:rPr>
              <a:t>RuPlastika</a:t>
            </a:r>
            <a:r>
              <a:rPr lang="ru-RU" altLang="ru-RU" sz="1050" dirty="0">
                <a:latin typeface="Arial" pitchFamily="34" charset="0"/>
              </a:rPr>
              <a:t> с описанием заслуг врача (клиники), фотографии (600 знаков)</a:t>
            </a:r>
          </a:p>
          <a:p>
            <a:pPr>
              <a:defRPr/>
            </a:pPr>
            <a:endParaRPr lang="ru-RU" altLang="ru-RU" sz="1050" dirty="0">
              <a:latin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altLang="ru-RU" sz="1050" dirty="0">
                <a:latin typeface="Arial" pitchFamily="34" charset="0"/>
              </a:rPr>
              <a:t>Размещение информации о премии в разделе "О клинике": фото диплома, указание номинации, заслуг (200 знаков)</a:t>
            </a:r>
          </a:p>
          <a:p>
            <a:pPr>
              <a:defRPr/>
            </a:pPr>
            <a:endParaRPr lang="ru-RU" altLang="ru-RU" sz="1050" dirty="0">
              <a:latin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altLang="ru-RU" sz="1050" dirty="0">
                <a:latin typeface="Arial" pitchFamily="34" charset="0"/>
              </a:rPr>
              <a:t>Размещение информации о лауреатах в разделе "</a:t>
            </a:r>
            <a:r>
              <a:rPr lang="ru-RU" altLang="ru-RU" sz="1050" dirty="0" err="1">
                <a:latin typeface="Arial" pitchFamily="34" charset="0"/>
              </a:rPr>
              <a:t>RuPlastika</a:t>
            </a:r>
            <a:r>
              <a:rPr lang="ru-RU" altLang="ru-RU" sz="1050" dirty="0">
                <a:latin typeface="Arial" pitchFamily="34" charset="0"/>
              </a:rPr>
              <a:t>. Премия": фото, описание (200 знаков)</a:t>
            </a:r>
          </a:p>
          <a:p>
            <a:pPr>
              <a:defRPr/>
            </a:pPr>
            <a:endParaRPr lang="ru-RU" altLang="ru-RU" sz="1050" dirty="0">
              <a:latin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altLang="ru-RU" sz="1050" dirty="0">
                <a:latin typeface="Arial" pitchFamily="34" charset="0"/>
              </a:rPr>
              <a:t>Диплом/флаг </a:t>
            </a:r>
            <a:r>
              <a:rPr lang="ru-RU" altLang="ru-RU" sz="1050" dirty="0" err="1">
                <a:latin typeface="Arial" pitchFamily="34" charset="0"/>
              </a:rPr>
              <a:t>RuPlastika</a:t>
            </a:r>
            <a:r>
              <a:rPr lang="ru-RU" altLang="ru-RU" sz="1050" dirty="0">
                <a:latin typeface="Arial" pitchFamily="34" charset="0"/>
              </a:rPr>
              <a:t> для размещения в клинике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84884" y="387181"/>
            <a:ext cx="3834713" cy="1351006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en-US" altLang="ru-RU" sz="4000" b="1" dirty="0" smtClean="0">
                <a:latin typeface="Trebuchet MS" panose="020B0603020202020204" pitchFamily="34" charset="0"/>
              </a:rPr>
              <a:t>RUPLASTIKA AWARDS 2013</a:t>
            </a:r>
            <a:endParaRPr lang="ru-RU" sz="4000" dirty="0"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4885" y="1429949"/>
            <a:ext cx="436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премия лучшим хирургам и клиникам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5788" y="2132455"/>
            <a:ext cx="2409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altLang="ru-RU" b="1" dirty="0">
                <a:latin typeface="Arial" pitchFamily="34" charset="0"/>
              </a:rPr>
              <a:t>ВОЗМОЖНОСТИ </a:t>
            </a:r>
            <a:endParaRPr lang="en-US" altLang="ru-RU" b="1" dirty="0">
              <a:latin typeface="Arial" pitchFamily="34" charset="0"/>
            </a:endParaRPr>
          </a:p>
          <a:p>
            <a:pPr>
              <a:defRPr/>
            </a:pPr>
            <a:r>
              <a:rPr lang="ru-RU" altLang="ru-RU" b="1" dirty="0">
                <a:latin typeface="Arial" pitchFamily="34" charset="0"/>
              </a:rPr>
              <a:t>ДЛЯ УЧАСТНИКОВ</a:t>
            </a:r>
            <a:r>
              <a:rPr lang="ru-RU" altLang="ru-RU" b="1" dirty="0" smtClean="0">
                <a:latin typeface="Arial" pitchFamily="34" charset="0"/>
              </a:rPr>
              <a:t>:</a:t>
            </a:r>
            <a:endParaRPr lang="ru-RU" altLang="ru-RU" b="1" dirty="0"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4885" y="6430665"/>
            <a:ext cx="30957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Trebuchet MS" panose="020B0603020202020204" pitchFamily="34" charset="0"/>
              </a:rPr>
              <a:t>* - по мнению посетителей ruplastika.ru и конкурсного жюри</a:t>
            </a:r>
            <a:endParaRPr lang="en-US" sz="800" dirty="0" smtClean="0">
              <a:latin typeface="Trebuchet MS" panose="020B060302020202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57503" y="2410574"/>
            <a:ext cx="1944128" cy="23179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defRPr/>
            </a:pPr>
            <a:r>
              <a:rPr lang="ru-RU" altLang="ru-RU" sz="1200" dirty="0"/>
              <a:t>Премия </a:t>
            </a:r>
            <a:r>
              <a:rPr lang="ru-RU" altLang="ru-RU" sz="1200" dirty="0" err="1"/>
              <a:t>RuPlastika</a:t>
            </a:r>
            <a:r>
              <a:rPr lang="ru-RU" altLang="ru-RU" sz="1200" dirty="0"/>
              <a:t> </a:t>
            </a:r>
            <a:r>
              <a:rPr lang="ru-RU" altLang="ru-RU" sz="1200" dirty="0" smtClean="0"/>
              <a:t>присуждается </a:t>
            </a:r>
            <a:r>
              <a:rPr lang="ru-RU" altLang="ru-RU" sz="1200" dirty="0"/>
              <a:t>ведущим </a:t>
            </a:r>
            <a:r>
              <a:rPr lang="ru-RU" altLang="ru-RU" sz="1200" dirty="0" smtClean="0"/>
              <a:t>клиникам пластической хирургии</a:t>
            </a:r>
            <a:r>
              <a:rPr lang="ru-RU" altLang="ru-RU" sz="1200" dirty="0"/>
              <a:t>, показавшим </a:t>
            </a:r>
            <a:r>
              <a:rPr lang="ru-RU" altLang="ru-RU" sz="1200" dirty="0" smtClean="0"/>
              <a:t>высший </a:t>
            </a:r>
            <a:r>
              <a:rPr lang="ru-RU" altLang="ru-RU" sz="1200" dirty="0"/>
              <a:t>уровень сервиса, </a:t>
            </a:r>
            <a:r>
              <a:rPr lang="ru-RU" altLang="ru-RU" sz="1200" dirty="0" smtClean="0"/>
              <a:t>и  </a:t>
            </a:r>
            <a:r>
              <a:rPr lang="ru-RU" altLang="ru-RU" sz="1200" dirty="0"/>
              <a:t>врачам, </a:t>
            </a:r>
            <a:r>
              <a:rPr lang="ru-RU" altLang="ru-RU" sz="1200" dirty="0" smtClean="0"/>
              <a:t>реализовавшим революционные </a:t>
            </a:r>
            <a:r>
              <a:rPr lang="ru-RU" altLang="ru-RU" sz="1200" dirty="0"/>
              <a:t>методики в области </a:t>
            </a:r>
            <a:r>
              <a:rPr lang="ru-RU" altLang="ru-RU" sz="1200" dirty="0" err="1"/>
              <a:t>стетической</a:t>
            </a:r>
            <a:r>
              <a:rPr lang="ru-RU" altLang="ru-RU" sz="1200" dirty="0"/>
              <a:t> </a:t>
            </a:r>
            <a:r>
              <a:rPr lang="ru-RU" altLang="ru-RU" sz="1200" dirty="0" smtClean="0"/>
              <a:t>медицины</a:t>
            </a:r>
            <a:r>
              <a:rPr lang="ru-RU" altLang="ru-RU" sz="1200" dirty="0"/>
              <a:t>. По вопросам участия оставляйте заявки на </a:t>
            </a:r>
            <a:r>
              <a:rPr lang="ru-RU" altLang="ru-RU" sz="1200" u="sng" dirty="0" err="1" smtClean="0">
                <a:solidFill>
                  <a:srgbClr val="0156E1"/>
                </a:solidFill>
              </a:rPr>
              <a:t>adv@pr</a:t>
            </a:r>
            <a:r>
              <a:rPr lang="en-US" altLang="ru-RU" sz="1200" u="sng" dirty="0">
                <a:solidFill>
                  <a:srgbClr val="0156E1"/>
                </a:solidFill>
              </a:rPr>
              <a:t>-</a:t>
            </a:r>
            <a:r>
              <a:rPr lang="ru-RU" altLang="ru-RU" sz="1200" u="sng" dirty="0">
                <a:solidFill>
                  <a:srgbClr val="0156E1"/>
                </a:solidFill>
              </a:rPr>
              <a:t>internet.ru </a:t>
            </a:r>
          </a:p>
        </p:txBody>
      </p:sp>
    </p:spTree>
    <p:extLst>
      <p:ext uri="{BB962C8B-B14F-4D97-AF65-F5344CB8AC3E}">
        <p14:creationId xmlns:p14="http://schemas.microsoft.com/office/powerpoint/2010/main" val="383275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740" y="4300152"/>
            <a:ext cx="7781545" cy="18535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5914765" y="386571"/>
            <a:ext cx="2660823" cy="887739"/>
            <a:chOff x="5914765" y="386571"/>
            <a:chExt cx="2660823" cy="887739"/>
          </a:xfrm>
        </p:grpSpPr>
        <p:sp>
          <p:nvSpPr>
            <p:cNvPr id="7" name="TextBox 6"/>
            <p:cNvSpPr txBox="1"/>
            <p:nvPr/>
          </p:nvSpPr>
          <p:spPr>
            <a:xfrm>
              <a:off x="5914765" y="864967"/>
              <a:ext cx="2660823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30" b="1" dirty="0" smtClean="0"/>
                <a:t>Интернет-портал</a:t>
              </a:r>
              <a:r>
                <a:rPr lang="en-US" sz="1030" b="1" dirty="0" smtClean="0"/>
                <a:t> </a:t>
              </a:r>
              <a:r>
                <a:rPr lang="ru-RU" sz="1030" b="1" dirty="0" smtClean="0"/>
                <a:t>о</a:t>
              </a:r>
              <a:r>
                <a:rPr lang="en-US" sz="1030" b="1" dirty="0" smtClean="0"/>
                <a:t> </a:t>
              </a:r>
              <a:r>
                <a:rPr lang="ru-RU" sz="1030" b="1" dirty="0" smtClean="0"/>
                <a:t>пластической хирургии</a:t>
              </a:r>
              <a:endParaRPr lang="en-US" sz="1030" b="1" dirty="0" smtClean="0"/>
            </a:p>
            <a:p>
              <a:r>
                <a:rPr kumimoji="0" lang="en-US" altLang="ru-RU" sz="1030" b="1" i="0" u="sng" strike="noStrike" cap="none" normalizeH="0" baseline="0" dirty="0" smtClean="0">
                  <a:ln>
                    <a:noFill/>
                  </a:ln>
                  <a:solidFill>
                    <a:srgbClr val="3981F5"/>
                  </a:solidFill>
                  <a:effectLst/>
                  <a:latin typeface="Trebuchet MS" panose="020B0603020202020204" pitchFamily="34" charset="0"/>
                </a:rPr>
                <a:t>www.ruplastika.ru</a:t>
              </a:r>
              <a:endParaRPr lang="ru-RU" sz="1030" b="1" dirty="0"/>
            </a:p>
          </p:txBody>
        </p:sp>
        <p:pic>
          <p:nvPicPr>
            <p:cNvPr id="1028" name="Picture 4" descr="C:\Users\lmihail\Desktop\rp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3622" y="386571"/>
              <a:ext cx="2059459" cy="413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84884" y="387181"/>
            <a:ext cx="3834713" cy="1351006"/>
          </a:xfrm>
        </p:spPr>
        <p:txBody>
          <a:bodyPr>
            <a:normAutofit fontScale="90000"/>
          </a:bodyPr>
          <a:lstStyle/>
          <a:p>
            <a:pPr algn="l">
              <a:lnSpc>
                <a:spcPts val="4000"/>
              </a:lnSpc>
            </a:pPr>
            <a:r>
              <a:rPr lang="ru-RU" altLang="ru-RU" sz="4000" b="1" dirty="0" smtClean="0">
                <a:latin typeface="Trebuchet MS" panose="020B0603020202020204" pitchFamily="34" charset="0"/>
              </a:rPr>
              <a:t>СПАСИБО </a:t>
            </a:r>
            <a:r>
              <a:rPr lang="en-US" altLang="ru-RU" sz="4000" b="1" dirty="0" smtClean="0">
                <a:latin typeface="Trebuchet MS" panose="020B0603020202020204" pitchFamily="34" charset="0"/>
              </a:rPr>
              <a:t/>
            </a:r>
            <a:br>
              <a:rPr lang="en-US" altLang="ru-RU" sz="4000" b="1" dirty="0" smtClean="0">
                <a:latin typeface="Trebuchet MS" panose="020B0603020202020204" pitchFamily="34" charset="0"/>
              </a:rPr>
            </a:br>
            <a:r>
              <a:rPr lang="ru-RU" altLang="ru-RU" sz="4000" b="1" dirty="0" smtClean="0">
                <a:latin typeface="Trebuchet MS" panose="020B0603020202020204" pitchFamily="34" charset="0"/>
              </a:rPr>
              <a:t>ЗА ВНИМАНИЕ!</a:t>
            </a:r>
            <a:endParaRPr lang="ru-RU" sz="4000" b="1" dirty="0">
              <a:latin typeface="Trebuchet MS" panose="020B060302020202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93125" y="1977081"/>
            <a:ext cx="7982464" cy="21171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altLang="ru-RU" sz="1800" dirty="0" smtClean="0">
                <a:latin typeface="Trebuchet MS" panose="020B0603020202020204" pitchFamily="34" charset="0"/>
              </a:rPr>
              <a:t>Эксклюзивными правами на размещение рекламы на </a:t>
            </a:r>
            <a:r>
              <a:rPr lang="ru-RU" altLang="ru-RU" sz="1800" dirty="0" err="1" smtClean="0">
                <a:latin typeface="Trebuchet MS" panose="020B0603020202020204" pitchFamily="34" charset="0"/>
              </a:rPr>
              <a:t>RuPlastika</a:t>
            </a:r>
            <a:r>
              <a:rPr lang="ru-RU" altLang="ru-RU" sz="1800" dirty="0" smtClean="0">
                <a:latin typeface="Trebuchet MS" panose="020B0603020202020204" pitchFamily="34" charset="0"/>
              </a:rPr>
              <a:t> обладает рекламное агентство </a:t>
            </a:r>
            <a:r>
              <a:rPr lang="ru-RU" altLang="ru-RU" sz="1800" dirty="0" smtClean="0">
                <a:latin typeface="Trebuchet MS" panose="020B0603020202020204" pitchFamily="34" charset="0"/>
                <a:hlinkClick r:id="rId4" tooltip="PR-Internet"/>
              </a:rPr>
              <a:t>PR-</a:t>
            </a:r>
            <a:r>
              <a:rPr lang="ru-RU" altLang="ru-RU" sz="1800" dirty="0" err="1" smtClean="0">
                <a:latin typeface="Trebuchet MS" panose="020B0603020202020204" pitchFamily="34" charset="0"/>
                <a:hlinkClick r:id="rId4" tooltip="PR-Internet"/>
              </a:rPr>
              <a:t>Internet</a:t>
            </a:r>
            <a:r>
              <a:rPr lang="ru-RU" altLang="ru-RU" sz="1800" dirty="0" smtClean="0">
                <a:latin typeface="Trebuchet MS" panose="020B0603020202020204" pitchFamily="34" charset="0"/>
              </a:rPr>
              <a:t>. </a:t>
            </a:r>
            <a:endParaRPr lang="en-US" altLang="ru-RU" sz="1800" dirty="0" smtClean="0">
              <a:latin typeface="Trebuchet MS" panose="020B0603020202020204" pitchFamily="34" charset="0"/>
            </a:endParaRPr>
          </a:p>
          <a:p>
            <a:pPr algn="l">
              <a:lnSpc>
                <a:spcPct val="120000"/>
              </a:lnSpc>
            </a:pPr>
            <a:endParaRPr lang="en-US" altLang="ru-RU" sz="1800" dirty="0">
              <a:latin typeface="Trebuchet MS" panose="020B0603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ru-RU" altLang="ru-RU" sz="1800" dirty="0" smtClean="0">
                <a:latin typeface="Trebuchet MS" panose="020B0603020202020204" pitchFamily="34" charset="0"/>
              </a:rPr>
              <a:t>У нас есть много интересных решений по продвижению в Интернет. Пожалуйста, напишите или свяжитесь с нашими менеджерами по телефону: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741" y="4541151"/>
            <a:ext cx="3779770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Trebuchet MS" panose="020B0603020202020204" pitchFamily="34" charset="0"/>
              </a:rPr>
              <a:t>Менеджер по рекламе</a:t>
            </a:r>
            <a:r>
              <a:rPr lang="en-US" sz="1050" dirty="0" smtClean="0">
                <a:latin typeface="Trebuchet MS" panose="020B0603020202020204" pitchFamily="34" charset="0"/>
              </a:rPr>
              <a:t> </a:t>
            </a:r>
          </a:p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ЗОРКОВА ИРИНА</a:t>
            </a:r>
            <a:endParaRPr lang="en-US" sz="2400" b="1" dirty="0" smtClean="0"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600" b="1" u="sng" dirty="0" err="1" smtClean="0">
                <a:solidFill>
                  <a:srgbClr val="0156E1"/>
                </a:solidFill>
                <a:latin typeface="Trebuchet MS" panose="020B0603020202020204" pitchFamily="34" charset="0"/>
                <a:hlinkClick r:id="rId5"/>
              </a:rPr>
              <a:t>adv</a:t>
            </a:r>
            <a:r>
              <a:rPr lang="ru-RU" sz="1600" b="1" u="sng" dirty="0" smtClean="0">
                <a:solidFill>
                  <a:srgbClr val="0156E1"/>
                </a:solidFill>
                <a:latin typeface="Trebuchet MS" panose="020B0603020202020204" pitchFamily="34" charset="0"/>
                <a:hlinkClick r:id="rId5"/>
              </a:rPr>
              <a:t>@</a:t>
            </a:r>
            <a:r>
              <a:rPr lang="en-US" sz="1600" b="1" u="sng" dirty="0" err="1" smtClean="0">
                <a:solidFill>
                  <a:srgbClr val="0156E1"/>
                </a:solidFill>
                <a:latin typeface="Trebuchet MS" panose="020B0603020202020204" pitchFamily="34" charset="0"/>
                <a:hlinkClick r:id="rId5"/>
              </a:rPr>
              <a:t>ruplastika</a:t>
            </a:r>
            <a:r>
              <a:rPr lang="ru-RU" sz="1600" b="1" u="sng" dirty="0" smtClean="0">
                <a:solidFill>
                  <a:srgbClr val="0156E1"/>
                </a:solidFill>
                <a:latin typeface="Trebuchet MS" panose="020B0603020202020204" pitchFamily="34" charset="0"/>
                <a:hlinkClick r:id="rId5"/>
              </a:rPr>
              <a:t>.</a:t>
            </a:r>
            <a:r>
              <a:rPr lang="ru-RU" sz="1600" b="1" u="sng" dirty="0" err="1" smtClean="0">
                <a:solidFill>
                  <a:srgbClr val="0156E1"/>
                </a:solidFill>
                <a:latin typeface="Trebuchet MS" panose="020B0603020202020204" pitchFamily="34" charset="0"/>
                <a:hlinkClick r:id="rId5"/>
              </a:rPr>
              <a:t>ru</a:t>
            </a:r>
            <a:endParaRPr lang="en-US" sz="1600" b="1" u="sng" dirty="0" smtClean="0">
              <a:solidFill>
                <a:srgbClr val="0156E1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200" dirty="0" smtClean="0">
                <a:latin typeface="Trebuchet MS" panose="020B0603020202020204" pitchFamily="34" charset="0"/>
              </a:rPr>
              <a:t>+7 (</a:t>
            </a:r>
            <a:r>
              <a:rPr lang="en-US" sz="1200" dirty="0" smtClean="0">
                <a:latin typeface="Trebuchet MS" panose="020B0603020202020204" pitchFamily="34" charset="0"/>
              </a:rPr>
              <a:t>495</a:t>
            </a:r>
            <a:r>
              <a:rPr lang="ru-RU" sz="1200" dirty="0" smtClean="0">
                <a:latin typeface="Trebuchet MS" panose="020B0603020202020204" pitchFamily="34" charset="0"/>
              </a:rPr>
              <a:t>) </a:t>
            </a:r>
            <a:r>
              <a:rPr lang="en-US" b="1" dirty="0" smtClean="0">
                <a:latin typeface="Trebuchet MS" panose="020B0603020202020204" pitchFamily="34" charset="0"/>
              </a:rPr>
              <a:t>988-76-07</a:t>
            </a:r>
            <a:endParaRPr lang="ru-RU" b="1" dirty="0" smtClean="0"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5515" y="4541151"/>
            <a:ext cx="3779770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Trebuchet MS" panose="020B0603020202020204" pitchFamily="34" charset="0"/>
              </a:rPr>
              <a:t>Руководитель проекта</a:t>
            </a:r>
            <a:endParaRPr lang="en-US" sz="1050" dirty="0" smtClean="0">
              <a:latin typeface="Trebuchet MS" panose="020B0603020202020204" pitchFamily="34" charset="0"/>
            </a:endParaRPr>
          </a:p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ЦАРАПКИН СЕРГЕЙ</a:t>
            </a:r>
            <a:endParaRPr lang="en-US" sz="2400" b="1" dirty="0" smtClean="0"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600" b="1" u="sng" dirty="0" err="1" smtClean="0">
                <a:solidFill>
                  <a:srgbClr val="0156E1"/>
                </a:solidFill>
                <a:latin typeface="Trebuchet MS" panose="020B0603020202020204" pitchFamily="34" charset="0"/>
                <a:hlinkClick r:id="rId6"/>
              </a:rPr>
              <a:t>adv</a:t>
            </a:r>
            <a:r>
              <a:rPr lang="ru-RU" sz="1600" b="1" u="sng" dirty="0" smtClean="0">
                <a:solidFill>
                  <a:srgbClr val="0156E1"/>
                </a:solidFill>
                <a:latin typeface="Trebuchet MS" panose="020B0603020202020204" pitchFamily="34" charset="0"/>
                <a:hlinkClick r:id="rId6"/>
              </a:rPr>
              <a:t>@pr-internet.ru</a:t>
            </a:r>
            <a:endParaRPr lang="en-US" sz="1600" b="1" u="sng" dirty="0" smtClean="0">
              <a:solidFill>
                <a:srgbClr val="0156E1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200" dirty="0" smtClean="0">
                <a:latin typeface="Trebuchet MS" panose="020B0603020202020204" pitchFamily="34" charset="0"/>
              </a:rPr>
              <a:t>+7 (916) </a:t>
            </a:r>
            <a:r>
              <a:rPr lang="ru-RU" b="1" dirty="0" smtClean="0">
                <a:latin typeface="Trebuchet MS" panose="020B0603020202020204" pitchFamily="34" charset="0"/>
              </a:rPr>
              <a:t>210</a:t>
            </a:r>
            <a:r>
              <a:rPr lang="en-US" b="1" dirty="0" smtClean="0">
                <a:latin typeface="Trebuchet MS" panose="020B0603020202020204" pitchFamily="34" charset="0"/>
              </a:rPr>
              <a:t>-7</a:t>
            </a:r>
            <a:r>
              <a:rPr lang="ru-RU" b="1" dirty="0" smtClean="0">
                <a:latin typeface="Trebuchet MS" panose="020B0603020202020204" pitchFamily="34" charset="0"/>
              </a:rPr>
              <a:t>0</a:t>
            </a:r>
            <a:r>
              <a:rPr lang="en-US" b="1" dirty="0" smtClean="0">
                <a:latin typeface="Trebuchet MS" panose="020B0603020202020204" pitchFamily="34" charset="0"/>
              </a:rPr>
              <a:t>-</a:t>
            </a:r>
            <a:r>
              <a:rPr lang="ru-RU" b="1" dirty="0" smtClean="0">
                <a:latin typeface="Trebuchet MS" panose="020B0603020202020204" pitchFamily="34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199850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709</Words>
  <Application>Microsoft Office PowerPoint</Application>
  <PresentationFormat>Экран (4:3)</PresentationFormat>
  <Paragraphs>158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ОПИСАНИЕ ПРОЕКТА</vt:lpstr>
      <vt:lpstr>СТАТИСТИКА  LIVEINTERNET И ЯНДЕКС.МЕТРИКА</vt:lpstr>
      <vt:lpstr>НАШИ ПОЗИЦИИ</vt:lpstr>
      <vt:lpstr>РЕКЛАМНЫЕ ВОЗМОЖНОСТИ</vt:lpstr>
      <vt:lpstr>БАННЕРНАЯ РЕКЛАМА</vt:lpstr>
      <vt:lpstr>RUPLASTIKA AWARDS 2013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Лисицин</dc:creator>
  <cp:lastModifiedBy>Сергей</cp:lastModifiedBy>
  <cp:revision>164</cp:revision>
  <dcterms:created xsi:type="dcterms:W3CDTF">2013-09-30T06:01:49Z</dcterms:created>
  <dcterms:modified xsi:type="dcterms:W3CDTF">2013-10-01T09:44:23Z</dcterms:modified>
</cp:coreProperties>
</file>